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0DAAFC5-CA84-4AD7-A874-778D652DF985}">
  <a:tblStyle styleId="{A0DAAFC5-CA84-4AD7-A874-778D652DF9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0e9d7db21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0e9d7db2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0e9d7db21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0e9d7db21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0e9d7db21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0e9d7db21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0e9d7db21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0e9d7db21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0e9d7db21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0e9d7db21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0e9d7db21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0e9d7db21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0e9d7db2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0e9d7db2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Promote Basic Web Function</a:t>
            </a:r>
            <a:endParaRPr/>
          </a:p>
          <a:p>
            <a:pPr indent="0" lvl="0" marL="0" rtl="0" algn="l">
              <a:spcBef>
                <a:spcPts val="0"/>
              </a:spcBef>
              <a:spcAft>
                <a:spcPts val="0"/>
              </a:spcAft>
              <a:buNone/>
            </a:pPr>
            <a:r>
              <a:rPr lang="zh-CN"/>
              <a:t>   -multi-language support</a:t>
            </a:r>
            <a:endParaRPr/>
          </a:p>
          <a:p>
            <a:pPr indent="0" lvl="0" marL="0" rtl="0" algn="l">
              <a:spcBef>
                <a:spcPts val="0"/>
              </a:spcBef>
              <a:spcAft>
                <a:spcPts val="0"/>
              </a:spcAft>
              <a:buNone/>
            </a:pPr>
            <a:r>
              <a:rPr lang="zh-CN"/>
              <a:t>   -upload </a:t>
            </a:r>
            <a:r>
              <a:rPr lang="zh-CN"/>
              <a:t>order</a:t>
            </a:r>
            <a:endParaRPr/>
          </a:p>
          <a:p>
            <a:pPr indent="0" lvl="0" marL="0" rtl="0" algn="l">
              <a:spcBef>
                <a:spcPts val="0"/>
              </a:spcBef>
              <a:spcAft>
                <a:spcPts val="0"/>
              </a:spcAft>
              <a:buNone/>
            </a:pPr>
            <a:r>
              <a:rPr lang="zh-CN"/>
              <a:t>   -search</a:t>
            </a:r>
            <a:endParaRPr/>
          </a:p>
          <a:p>
            <a:pPr indent="0" lvl="0" marL="0" rtl="0" algn="l">
              <a:spcBef>
                <a:spcPts val="0"/>
              </a:spcBef>
              <a:spcAft>
                <a:spcPts val="0"/>
              </a:spcAft>
              <a:buNone/>
            </a:pPr>
            <a:r>
              <a:rPr lang="zh-CN"/>
              <a:t>Code improvements:</a:t>
            </a:r>
            <a:endParaRPr/>
          </a:p>
          <a:p>
            <a:pPr indent="0" lvl="0" marL="0" rtl="0" algn="l">
              <a:spcBef>
                <a:spcPts val="0"/>
              </a:spcBef>
              <a:spcAft>
                <a:spcPts val="0"/>
              </a:spcAft>
              <a:buNone/>
            </a:pPr>
            <a:r>
              <a:rPr lang="zh-CN"/>
              <a:t>   -Add and improve code comments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0e9d7db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0e9d7db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0e9d7db21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0e9d7db21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multi-language: communicate with clients,   by considering their advices and suggestions, modify and revise,  confirm a final version: 1) maintain the original structure 2) ease to manage translation records</a:t>
            </a:r>
            <a:endParaRPr/>
          </a:p>
          <a:p>
            <a:pPr indent="0" lvl="0" marL="0" rtl="0" algn="l">
              <a:spcBef>
                <a:spcPts val="0"/>
              </a:spcBef>
              <a:spcAft>
                <a:spcPts val="0"/>
              </a:spcAft>
              <a:buNone/>
            </a:pPr>
            <a:r>
              <a:rPr lang="zh-CN"/>
              <a:t>upload and search: new table? new attributes? new data type? l</a:t>
            </a:r>
            <a:endParaRPr/>
          </a:p>
          <a:p>
            <a:pPr indent="0" lvl="0" marL="0" rtl="0" algn="l">
              <a:spcBef>
                <a:spcPts val="0"/>
              </a:spcBef>
              <a:spcAft>
                <a:spcPts val="0"/>
              </a:spcAft>
              <a:buNone/>
            </a:pPr>
            <a:r>
              <a:rPr lang="zh-CN"/>
              <a:t>json text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0ffc6e1c9_1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0ffc6e1c9_1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multi-language: communicate with clients,   by considering their advices and suggestions, modify and revise,  confirm a final version: 1) maintain the original structure 2) ease to manage translation records</a:t>
            </a:r>
            <a:endParaRPr/>
          </a:p>
          <a:p>
            <a:pPr indent="0" lvl="0" marL="0" rtl="0" algn="l">
              <a:spcBef>
                <a:spcPts val="0"/>
              </a:spcBef>
              <a:spcAft>
                <a:spcPts val="0"/>
              </a:spcAft>
              <a:buNone/>
            </a:pPr>
            <a:r>
              <a:rPr lang="zh-CN"/>
              <a:t>upload and search: new table? new attributes? new data type? l</a:t>
            </a:r>
            <a:endParaRPr/>
          </a:p>
          <a:p>
            <a:pPr indent="0" lvl="0" marL="0" rtl="0" algn="l">
              <a:spcBef>
                <a:spcPts val="0"/>
              </a:spcBef>
              <a:spcAft>
                <a:spcPts val="0"/>
              </a:spcAft>
              <a:buNone/>
            </a:pPr>
            <a:r>
              <a:rPr lang="zh-CN"/>
              <a:t>json text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0ffc6e1c9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60ffc6e1c9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zh-CN"/>
              <a:t>演讲的时候注意重点和时间分配！！！</a:t>
            </a:r>
            <a:endParaRPr/>
          </a:p>
        </p:txBody>
      </p:sp>
      <p:sp>
        <p:nvSpPr>
          <p:cNvPr id="95" name="Google Shape;95;g60ffc6e1c9_2_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0ffc6e1c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0ffc6e1c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0ffc6e1c9_2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60ffc6e1c9_2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zh-CN">
                <a:solidFill>
                  <a:schemeClr val="dk1"/>
                </a:solidFill>
                <a:highlight>
                  <a:srgbClr val="FFFFFF"/>
                </a:highlight>
              </a:rPr>
              <a:t>- Actioned feedback from previous lecturer and tutors to get more specificity in the deliverables // // </a:t>
            </a:r>
            <a:r>
              <a:rPr b="1" lang="zh-CN">
                <a:solidFill>
                  <a:srgbClr val="FF0000"/>
                </a:solidFill>
                <a:highlight>
                  <a:srgbClr val="FFFFFF"/>
                </a:highlight>
              </a:rPr>
              <a:t>- Suggest making this part of weekly / sprint planning, and also do retrospectives better to action feedback</a:t>
            </a:r>
            <a:endParaRPr b="1">
              <a:solidFill>
                <a:srgbClr val="FF0000"/>
              </a:solidFill>
              <a:highlight>
                <a:srgbClr val="FFFFFF"/>
              </a:highlight>
            </a:endParaRPr>
          </a:p>
          <a:p>
            <a:pPr indent="0" lvl="0" marL="0" rtl="0" algn="l">
              <a:spcBef>
                <a:spcPts val="0"/>
              </a:spcBef>
              <a:spcAft>
                <a:spcPts val="0"/>
              </a:spcAft>
              <a:buClr>
                <a:schemeClr val="dk1"/>
              </a:buClr>
              <a:buSzPts val="1400"/>
              <a:buFont typeface="Arial"/>
              <a:buNone/>
            </a:pPr>
            <a:r>
              <a:t/>
            </a:r>
            <a:endParaRPr b="1">
              <a:solidFill>
                <a:srgbClr val="FF0000"/>
              </a:solidFill>
              <a:highlight>
                <a:srgbClr val="FFFFFF"/>
              </a:highlight>
            </a:endParaRPr>
          </a:p>
          <a:p>
            <a:pPr indent="0" lvl="0" marL="0" rtl="0" algn="l">
              <a:spcBef>
                <a:spcPts val="0"/>
              </a:spcBef>
              <a:spcAft>
                <a:spcPts val="0"/>
              </a:spcAft>
              <a:buClr>
                <a:schemeClr val="dk1"/>
              </a:buClr>
              <a:buSzPts val="1400"/>
              <a:buFont typeface="Arial"/>
              <a:buNone/>
            </a:pPr>
            <a:r>
              <a:rPr lang="zh-CN">
                <a:solidFill>
                  <a:schemeClr val="dk1"/>
                </a:solidFill>
                <a:highlight>
                  <a:srgbClr val="FFFFFF"/>
                </a:highlight>
              </a:rPr>
              <a:t>Reflection is good, but I think they need to have more open discussion </a:t>
            </a:r>
            <a:r>
              <a:rPr b="1" lang="zh-CN">
                <a:solidFill>
                  <a:srgbClr val="FF0000"/>
                </a:solidFill>
                <a:highlight>
                  <a:srgbClr val="FFFFFF"/>
                </a:highlight>
              </a:rPr>
              <a:t>about how they are using the process and work through anything they think isn’t working.</a:t>
            </a:r>
            <a:r>
              <a:rPr lang="zh-CN">
                <a:solidFill>
                  <a:schemeClr val="dk1"/>
                </a:solidFill>
                <a:highlight>
                  <a:srgbClr val="FFFFFF"/>
                </a:highlight>
              </a:rPr>
              <a:t> So far much of the reflection has been focused on the product, </a:t>
            </a:r>
            <a:r>
              <a:rPr b="1" lang="zh-CN">
                <a:solidFill>
                  <a:srgbClr val="FF0000"/>
                </a:solidFill>
                <a:highlight>
                  <a:srgbClr val="FFFFFF"/>
                </a:highlight>
              </a:rPr>
              <a:t>I think they also need to reflect on their personal working styles and how they can work better together.</a:t>
            </a:r>
            <a:endParaRPr b="1">
              <a:solidFill>
                <a:srgbClr val="FF0000"/>
              </a:solidFill>
              <a:highlight>
                <a:srgbClr val="FFFFFF"/>
              </a:highlight>
            </a:endParaRPr>
          </a:p>
        </p:txBody>
      </p:sp>
      <p:sp>
        <p:nvSpPr>
          <p:cNvPr id="246" name="Google Shape;246;g60ffc6e1c9_2_3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f906b10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f906b10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0e9d7dab7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60e9d7dab7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zh-CN">
                <a:solidFill>
                  <a:schemeClr val="dk1"/>
                </a:solidFill>
                <a:highlight>
                  <a:srgbClr val="FFFFFF"/>
                </a:highlight>
              </a:rPr>
              <a:t>- Actioned feedback from previous lecturer and tutors to get more specificity in the deliverables // // </a:t>
            </a:r>
            <a:r>
              <a:rPr b="1" lang="zh-CN">
                <a:solidFill>
                  <a:srgbClr val="FF0000"/>
                </a:solidFill>
                <a:highlight>
                  <a:srgbClr val="FFFFFF"/>
                </a:highlight>
              </a:rPr>
              <a:t>- Suggest making this part of weekly / sprint planning, and also do retrospectives better to action feedback</a:t>
            </a:r>
            <a:endParaRPr b="1">
              <a:solidFill>
                <a:srgbClr val="FF0000"/>
              </a:solidFill>
              <a:highlight>
                <a:srgbClr val="FFFFFF"/>
              </a:highlight>
            </a:endParaRPr>
          </a:p>
          <a:p>
            <a:pPr indent="0" lvl="0" marL="0" rtl="0" algn="l">
              <a:spcBef>
                <a:spcPts val="0"/>
              </a:spcBef>
              <a:spcAft>
                <a:spcPts val="0"/>
              </a:spcAft>
              <a:buClr>
                <a:schemeClr val="dk1"/>
              </a:buClr>
              <a:buSzPts val="1400"/>
              <a:buFont typeface="Arial"/>
              <a:buNone/>
            </a:pPr>
            <a:r>
              <a:t/>
            </a:r>
            <a:endParaRPr b="1">
              <a:solidFill>
                <a:srgbClr val="FF0000"/>
              </a:solidFill>
              <a:highlight>
                <a:srgbClr val="FFFFFF"/>
              </a:highlight>
            </a:endParaRPr>
          </a:p>
          <a:p>
            <a:pPr indent="0" lvl="0" marL="0" rtl="0" algn="l">
              <a:spcBef>
                <a:spcPts val="0"/>
              </a:spcBef>
              <a:spcAft>
                <a:spcPts val="0"/>
              </a:spcAft>
              <a:buClr>
                <a:schemeClr val="dk1"/>
              </a:buClr>
              <a:buSzPts val="1400"/>
              <a:buFont typeface="Arial"/>
              <a:buNone/>
            </a:pPr>
            <a:r>
              <a:rPr lang="zh-CN">
                <a:solidFill>
                  <a:schemeClr val="dk1"/>
                </a:solidFill>
                <a:highlight>
                  <a:srgbClr val="FFFFFF"/>
                </a:highlight>
              </a:rPr>
              <a:t>Reflection is good, but I think they need to have more open discussion </a:t>
            </a:r>
            <a:r>
              <a:rPr b="1" lang="zh-CN">
                <a:solidFill>
                  <a:srgbClr val="FF0000"/>
                </a:solidFill>
                <a:highlight>
                  <a:srgbClr val="FFFFFF"/>
                </a:highlight>
              </a:rPr>
              <a:t>about how they are using the process and work through anything they think isn’t working.</a:t>
            </a:r>
            <a:r>
              <a:rPr lang="zh-CN">
                <a:solidFill>
                  <a:schemeClr val="dk1"/>
                </a:solidFill>
                <a:highlight>
                  <a:srgbClr val="FFFFFF"/>
                </a:highlight>
              </a:rPr>
              <a:t> So far much of the reflection has been focused on the product, </a:t>
            </a:r>
            <a:r>
              <a:rPr b="1" lang="zh-CN">
                <a:solidFill>
                  <a:srgbClr val="FF0000"/>
                </a:solidFill>
                <a:highlight>
                  <a:srgbClr val="FFFFFF"/>
                </a:highlight>
              </a:rPr>
              <a:t>I think they also need to reflect on their personal working styles and how they can work better together.</a:t>
            </a:r>
            <a:endParaRPr b="1">
              <a:solidFill>
                <a:srgbClr val="FF0000"/>
              </a:solidFill>
              <a:highlight>
                <a:srgbClr val="FFFFFF"/>
              </a:highlight>
            </a:endParaRPr>
          </a:p>
        </p:txBody>
      </p:sp>
      <p:sp>
        <p:nvSpPr>
          <p:cNvPr id="260" name="Google Shape;260;g60e9d7dab7_0_1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0ffc6e1c9_2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60ffc6e1c9_2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g60ffc6e1c9_20_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81000" lvl="0" marL="457200" rtl="0" algn="l">
              <a:spcBef>
                <a:spcPts val="640"/>
              </a:spcBef>
              <a:spcAft>
                <a:spcPts val="0"/>
              </a:spcAft>
              <a:buClr>
                <a:schemeClr val="dk1"/>
              </a:buClr>
              <a:buSzPts val="2400"/>
              <a:buChar char="•"/>
            </a:pPr>
            <a:r>
              <a:rPr lang="zh-CN" sz="2400">
                <a:solidFill>
                  <a:schemeClr val="dk1"/>
                </a:solidFill>
              </a:rPr>
              <a:t>Schedule changed.</a:t>
            </a:r>
            <a:endParaRPr/>
          </a:p>
        </p:txBody>
      </p:sp>
      <p:sp>
        <p:nvSpPr>
          <p:cNvPr id="111" name="Google Shape;111;p1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0f0523a7a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0f0523a7a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Yuanze Niu </a:t>
            </a:r>
            <a:endParaRPr/>
          </a:p>
          <a:p>
            <a:pPr indent="0" lvl="0" marL="0" rtl="0" algn="l">
              <a:spcBef>
                <a:spcPts val="0"/>
              </a:spcBef>
              <a:spcAft>
                <a:spcPts val="0"/>
              </a:spcAft>
              <a:buNone/>
            </a:pPr>
            <a:r>
              <a:rPr lang="zh-CN"/>
              <a:t>Change contrast on homepage exhibitions’ title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0e9d7db2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0e9d7db2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0e9d7db21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60e9d7db2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zh-CN">
                <a:solidFill>
                  <a:schemeClr val="dk1"/>
                </a:solidFill>
                <a:highlight>
                  <a:srgbClr val="FFFFFF"/>
                </a:highlight>
              </a:rPr>
              <a:t>- The results of the prototype are high quality, and are exceeding the expected testing for the prototypes // // - Client feedback has been elicited quite well to understand which version of the prototype, at a high level, is fit for purpose for the client // // </a:t>
            </a:r>
            <a:r>
              <a:rPr b="1" lang="zh-CN">
                <a:solidFill>
                  <a:srgbClr val="FF0000"/>
                </a:solidFill>
              </a:rPr>
              <a:t>- Recommend more frequent paper prototyping of concept early with clients and customers prior to committing to build and test effort </a:t>
            </a:r>
            <a:r>
              <a:rPr lang="zh-CN">
                <a:solidFill>
                  <a:schemeClr val="dk1"/>
                </a:solidFill>
                <a:highlight>
                  <a:srgbClr val="FFFFFF"/>
                </a:highlight>
              </a:rPr>
              <a:t>// // - The team are building UI to ‘show’ what work has been done? Suggest that the team keep this lean, and potentially work out alternative ways in which they can illustrate the work that they are doing</a:t>
            </a:r>
            <a:endParaRPr b="1">
              <a:solidFill>
                <a:srgbClr val="CC0000"/>
              </a:solidFill>
              <a:highlight>
                <a:srgbClr val="FFFFFF"/>
              </a:highlight>
            </a:endParaRPr>
          </a:p>
          <a:p>
            <a:pPr indent="0" lvl="0" marL="0" rtl="0" algn="l">
              <a:spcBef>
                <a:spcPts val="0"/>
              </a:spcBef>
              <a:spcAft>
                <a:spcPts val="0"/>
              </a:spcAft>
              <a:buClr>
                <a:schemeClr val="dk1"/>
              </a:buClr>
              <a:buSzPts val="1400"/>
              <a:buFont typeface="Arial"/>
              <a:buNone/>
            </a:pPr>
            <a:r>
              <a:t/>
            </a:r>
            <a:endParaRPr b="1">
              <a:solidFill>
                <a:srgbClr val="CC0000"/>
              </a:solidFill>
              <a:highlight>
                <a:srgbClr val="FFFFFF"/>
              </a:highlight>
            </a:endParaRPr>
          </a:p>
          <a:p>
            <a:pPr indent="0" lvl="0" marL="0" rtl="0" algn="l">
              <a:spcBef>
                <a:spcPts val="0"/>
              </a:spcBef>
              <a:spcAft>
                <a:spcPts val="0"/>
              </a:spcAft>
              <a:buClr>
                <a:schemeClr val="dk1"/>
              </a:buClr>
              <a:buSzPts val="1400"/>
              <a:buFont typeface="Arial"/>
              <a:buNone/>
            </a:pPr>
            <a:r>
              <a:rPr lang="zh-CN">
                <a:solidFill>
                  <a:schemeClr val="dk1"/>
                </a:solidFill>
                <a:highlight>
                  <a:srgbClr val="FFFFFF"/>
                </a:highlight>
              </a:rPr>
              <a:t>Not much project output yet (early days) but I think they’ve grasped what they need to do pretty well. </a:t>
            </a:r>
            <a:r>
              <a:rPr b="1" lang="zh-CN">
                <a:solidFill>
                  <a:srgbClr val="FF0000"/>
                </a:solidFill>
                <a:highlight>
                  <a:srgbClr val="FFFFFF"/>
                </a:highlight>
              </a:rPr>
              <a:t>Team should make sure they listen closely to what we are saying our priorities are for this semester.</a:t>
            </a:r>
            <a:endParaRPr b="1">
              <a:solidFill>
                <a:srgbClr val="FF0000"/>
              </a:solidFill>
              <a:highlight>
                <a:srgbClr val="FFFFFF"/>
              </a:highlight>
            </a:endParaRPr>
          </a:p>
        </p:txBody>
      </p:sp>
      <p:sp>
        <p:nvSpPr>
          <p:cNvPr id="138" name="Google Shape;138;g60e9d7db21_2_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0ffc6e1c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0ffc6e1c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0e9d7db21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0e9d7db21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4" name="Shape 14"/>
        <p:cNvGrpSpPr/>
        <p:nvPr/>
      </p:nvGrpSpPr>
      <p:grpSpPr>
        <a:xfrm>
          <a:off x="0" y="0"/>
          <a:ext cx="0" cy="0"/>
          <a:chOff x="0" y="0"/>
          <a:chExt cx="0" cy="0"/>
        </a:xfrm>
      </p:grpSpPr>
      <p:sp>
        <p:nvSpPr>
          <p:cNvPr id="15" name="Google Shape;15;p2"/>
          <p:cNvSpPr/>
          <p:nvPr/>
        </p:nvSpPr>
        <p:spPr>
          <a:xfrm>
            <a:off x="0" y="3489722"/>
            <a:ext cx="9144000" cy="1653778"/>
          </a:xfrm>
          <a:prstGeom prst="rect">
            <a:avLst/>
          </a:prstGeom>
          <a:solidFill>
            <a:srgbClr val="94B0B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 name="Google Shape;16;p2"/>
          <p:cNvSpPr txBox="1"/>
          <p:nvPr>
            <p:ph idx="1" type="subTitle"/>
          </p:nvPr>
        </p:nvSpPr>
        <p:spPr>
          <a:xfrm>
            <a:off x="468313" y="3489722"/>
            <a:ext cx="8280400" cy="389334"/>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lvl="2"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lvl="3"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2"/>
          <p:cNvSpPr txBox="1"/>
          <p:nvPr>
            <p:ph idx="10" type="dt"/>
          </p:nvPr>
        </p:nvSpPr>
        <p:spPr>
          <a:xfrm>
            <a:off x="457200" y="4683919"/>
            <a:ext cx="2133600" cy="357187"/>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2"/>
          <p:cNvSpPr txBox="1"/>
          <p:nvPr>
            <p:ph idx="11" type="ftr"/>
          </p:nvPr>
        </p:nvSpPr>
        <p:spPr>
          <a:xfrm>
            <a:off x="3124200" y="4683919"/>
            <a:ext cx="2895600" cy="357187"/>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2"/>
          <p:cNvSpPr txBox="1"/>
          <p:nvPr>
            <p:ph idx="12" type="sldNum"/>
          </p:nvPr>
        </p:nvSpPr>
        <p:spPr>
          <a:xfrm>
            <a:off x="6553200" y="4683919"/>
            <a:ext cx="2133600" cy="35718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
        <p:nvSpPr>
          <p:cNvPr id="20" name="Google Shape;20;p2"/>
          <p:cNvSpPr/>
          <p:nvPr/>
        </p:nvSpPr>
        <p:spPr>
          <a:xfrm>
            <a:off x="0" y="0"/>
            <a:ext cx="9144000" cy="573881"/>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ANU_LOGO_WHITE" id="21" name="Google Shape;21;p2"/>
          <p:cNvPicPr preferRelativeResize="0"/>
          <p:nvPr/>
        </p:nvPicPr>
        <p:blipFill rotWithShape="1">
          <a:blip r:embed="rId2">
            <a:alphaModFix/>
          </a:blip>
          <a:srcRect b="0" l="0" r="0" t="0"/>
          <a:stretch/>
        </p:blipFill>
        <p:spPr>
          <a:xfrm>
            <a:off x="468313" y="86916"/>
            <a:ext cx="1133475" cy="394097"/>
          </a:xfrm>
          <a:prstGeom prst="rect">
            <a:avLst/>
          </a:prstGeom>
          <a:noFill/>
          <a:ln>
            <a:noFill/>
          </a:ln>
        </p:spPr>
      </p:pic>
      <p:sp>
        <p:nvSpPr>
          <p:cNvPr id="22" name="Google Shape;22;p2"/>
          <p:cNvSpPr txBox="1"/>
          <p:nvPr>
            <p:ph type="ctrTitle"/>
          </p:nvPr>
        </p:nvSpPr>
        <p:spPr>
          <a:xfrm>
            <a:off x="468313" y="1439466"/>
            <a:ext cx="8207375" cy="481013"/>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2pPr>
            <a:lvl3pPr lvl="2"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3pPr>
            <a:lvl4pPr lvl="3"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4pPr>
            <a:lvl5pPr lvl="4"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5pPr>
            <a:lvl6pPr lvl="5"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6pPr>
            <a:lvl7pPr lvl="6"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7pPr>
            <a:lvl8pPr lvl="7"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8pPr>
            <a:lvl9pPr lvl="8"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4" name="Shape 74"/>
        <p:cNvGrpSpPr/>
        <p:nvPr/>
      </p:nvGrpSpPr>
      <p:grpSpPr>
        <a:xfrm>
          <a:off x="0" y="0"/>
          <a:ext cx="0" cy="0"/>
          <a:chOff x="0" y="0"/>
          <a:chExt cx="0" cy="0"/>
        </a:xfrm>
      </p:grpSpPr>
      <p:sp>
        <p:nvSpPr>
          <p:cNvPr id="75" name="Google Shape;75;p11"/>
          <p:cNvSpPr txBox="1"/>
          <p:nvPr>
            <p:ph type="title"/>
          </p:nvPr>
        </p:nvSpPr>
        <p:spPr>
          <a:xfrm>
            <a:off x="468313" y="573881"/>
            <a:ext cx="8229600" cy="85725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1pPr>
            <a:lvl2pPr lvl="1"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2pPr>
            <a:lvl3pPr lvl="2"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3pPr>
            <a:lvl4pPr lvl="3"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4pPr>
            <a:lvl5pPr lvl="4"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5pPr>
            <a:lvl6pPr lvl="5"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6pPr>
            <a:lvl7pPr lvl="6"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7pPr>
            <a:lvl8pPr lvl="7"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8pPr>
            <a:lvl9pPr lvl="8"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9pPr>
          </a:lstStyle>
          <a:p/>
        </p:txBody>
      </p:sp>
      <p:sp>
        <p:nvSpPr>
          <p:cNvPr id="76" name="Google Shape;76;p11"/>
          <p:cNvSpPr txBox="1"/>
          <p:nvPr>
            <p:ph idx="1" type="body"/>
          </p:nvPr>
        </p:nvSpPr>
        <p:spPr>
          <a:xfrm rot="5400000">
            <a:off x="2993231" y="-1098947"/>
            <a:ext cx="3157537" cy="8229600"/>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 name="Google Shape;77;p11"/>
          <p:cNvSpPr txBox="1"/>
          <p:nvPr>
            <p:ph idx="10" type="dt"/>
          </p:nvPr>
        </p:nvSpPr>
        <p:spPr>
          <a:xfrm>
            <a:off x="5724525" y="4948238"/>
            <a:ext cx="2133600" cy="147638"/>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 name="Google Shape;78;p11"/>
          <p:cNvSpPr txBox="1"/>
          <p:nvPr>
            <p:ph idx="11" type="ftr"/>
          </p:nvPr>
        </p:nvSpPr>
        <p:spPr>
          <a:xfrm>
            <a:off x="395288" y="4948238"/>
            <a:ext cx="5040312" cy="147638"/>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 name="Google Shape;79;p11"/>
          <p:cNvSpPr txBox="1"/>
          <p:nvPr>
            <p:ph idx="12" type="sldNum"/>
          </p:nvPr>
        </p:nvSpPr>
        <p:spPr>
          <a:xfrm>
            <a:off x="8101013" y="4948238"/>
            <a:ext cx="585787" cy="1619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2"/>
          <p:cNvSpPr txBox="1"/>
          <p:nvPr>
            <p:ph type="title"/>
          </p:nvPr>
        </p:nvSpPr>
        <p:spPr>
          <a:xfrm rot="5400000">
            <a:off x="5658049" y="1554758"/>
            <a:ext cx="4020741" cy="2058988"/>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1pPr>
            <a:lvl2pPr lvl="1"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2pPr>
            <a:lvl3pPr lvl="2"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3pPr>
            <a:lvl4pPr lvl="3"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4pPr>
            <a:lvl5pPr lvl="4"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5pPr>
            <a:lvl6pPr lvl="5"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6pPr>
            <a:lvl7pPr lvl="6"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7pPr>
            <a:lvl8pPr lvl="7"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8pPr>
            <a:lvl9pPr lvl="8"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9pPr>
          </a:lstStyle>
          <a:p/>
        </p:txBody>
      </p:sp>
      <p:sp>
        <p:nvSpPr>
          <p:cNvPr id="82" name="Google Shape;82;p12"/>
          <p:cNvSpPr txBox="1"/>
          <p:nvPr>
            <p:ph idx="1" type="body"/>
          </p:nvPr>
        </p:nvSpPr>
        <p:spPr>
          <a:xfrm rot="5400000">
            <a:off x="1461492" y="-430411"/>
            <a:ext cx="4020741" cy="6029325"/>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 name="Google Shape;83;p12"/>
          <p:cNvSpPr txBox="1"/>
          <p:nvPr>
            <p:ph idx="10" type="dt"/>
          </p:nvPr>
        </p:nvSpPr>
        <p:spPr>
          <a:xfrm>
            <a:off x="5724525" y="4948238"/>
            <a:ext cx="2133600" cy="147638"/>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Google Shape;84;p12"/>
          <p:cNvSpPr txBox="1"/>
          <p:nvPr>
            <p:ph idx="11" type="ftr"/>
          </p:nvPr>
        </p:nvSpPr>
        <p:spPr>
          <a:xfrm>
            <a:off x="395288" y="4948238"/>
            <a:ext cx="5040312" cy="147638"/>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Google Shape;85;p12"/>
          <p:cNvSpPr txBox="1"/>
          <p:nvPr>
            <p:ph idx="12" type="sldNum"/>
          </p:nvPr>
        </p:nvSpPr>
        <p:spPr>
          <a:xfrm>
            <a:off x="8101013" y="4948238"/>
            <a:ext cx="585787" cy="1619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468313" y="573881"/>
            <a:ext cx="8229600" cy="85725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1pPr>
            <a:lvl2pPr lvl="1"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2pPr>
            <a:lvl3pPr lvl="2"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3pPr>
            <a:lvl4pPr lvl="3"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4pPr>
            <a:lvl5pPr lvl="4"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5pPr>
            <a:lvl6pPr lvl="5"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6pPr>
            <a:lvl7pPr lvl="6"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7pPr>
            <a:lvl8pPr lvl="7"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8pPr>
            <a:lvl9pPr lvl="8"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9pPr>
          </a:lstStyle>
          <a:p/>
        </p:txBody>
      </p:sp>
      <p:sp>
        <p:nvSpPr>
          <p:cNvPr id="25" name="Google Shape;25;p3"/>
          <p:cNvSpPr txBox="1"/>
          <p:nvPr>
            <p:ph idx="1" type="body"/>
          </p:nvPr>
        </p:nvSpPr>
        <p:spPr>
          <a:xfrm>
            <a:off x="457200" y="1437085"/>
            <a:ext cx="8229600" cy="3157537"/>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 name="Google Shape;26;p3"/>
          <p:cNvSpPr txBox="1"/>
          <p:nvPr>
            <p:ph idx="10" type="dt"/>
          </p:nvPr>
        </p:nvSpPr>
        <p:spPr>
          <a:xfrm>
            <a:off x="5724525" y="4948238"/>
            <a:ext cx="2133600" cy="147638"/>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 name="Google Shape;27;p3"/>
          <p:cNvSpPr txBox="1"/>
          <p:nvPr>
            <p:ph idx="11" type="ftr"/>
          </p:nvPr>
        </p:nvSpPr>
        <p:spPr>
          <a:xfrm>
            <a:off x="395288" y="4948238"/>
            <a:ext cx="5040312" cy="147638"/>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 name="Google Shape;28;p3"/>
          <p:cNvSpPr txBox="1"/>
          <p:nvPr>
            <p:ph idx="12" type="sldNum"/>
          </p:nvPr>
        </p:nvSpPr>
        <p:spPr>
          <a:xfrm>
            <a:off x="8101013" y="4948238"/>
            <a:ext cx="585787" cy="1619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6000" u="none" cap="none" strike="noStrike">
                <a:solidFill>
                  <a:srgbClr val="527688"/>
                </a:solidFill>
                <a:latin typeface="Arial"/>
                <a:ea typeface="Arial"/>
                <a:cs typeface="Arial"/>
                <a:sym typeface="Arial"/>
              </a:defRPr>
            </a:lvl1pPr>
            <a:lvl2pPr lvl="1"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2pPr>
            <a:lvl3pPr lvl="2"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3pPr>
            <a:lvl4pPr lvl="3"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4pPr>
            <a:lvl5pPr lvl="4"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5pPr>
            <a:lvl6pPr lvl="5"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6pPr>
            <a:lvl7pPr lvl="6"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7pPr>
            <a:lvl8pPr lvl="7"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8pPr>
            <a:lvl9pPr lvl="8"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9pPr>
          </a:lstStyle>
          <a:p/>
        </p:txBody>
      </p:sp>
      <p:sp>
        <p:nvSpPr>
          <p:cNvPr id="31" name="Google Shape;31;p4"/>
          <p:cNvSpPr txBox="1"/>
          <p:nvPr>
            <p:ph idx="1" type="body"/>
          </p:nvPr>
        </p:nvSpPr>
        <p:spPr>
          <a:xfrm>
            <a:off x="623888" y="3442097"/>
            <a:ext cx="7886700" cy="112514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228600" lvl="5" marL="2743200" marR="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32" name="Google Shape;32;p4"/>
          <p:cNvSpPr txBox="1"/>
          <p:nvPr>
            <p:ph idx="10" type="dt"/>
          </p:nvPr>
        </p:nvSpPr>
        <p:spPr>
          <a:xfrm>
            <a:off x="5724525" y="4948238"/>
            <a:ext cx="2133600" cy="147638"/>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3" name="Google Shape;33;p4"/>
          <p:cNvSpPr txBox="1"/>
          <p:nvPr>
            <p:ph idx="11" type="ftr"/>
          </p:nvPr>
        </p:nvSpPr>
        <p:spPr>
          <a:xfrm>
            <a:off x="395288" y="4948238"/>
            <a:ext cx="5040312" cy="147638"/>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4" name="Google Shape;34;p4"/>
          <p:cNvSpPr txBox="1"/>
          <p:nvPr>
            <p:ph idx="12" type="sldNum"/>
          </p:nvPr>
        </p:nvSpPr>
        <p:spPr>
          <a:xfrm>
            <a:off x="8101013" y="4948238"/>
            <a:ext cx="585787" cy="1619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468313" y="573881"/>
            <a:ext cx="8229600" cy="85725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1pPr>
            <a:lvl2pPr lvl="1"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2pPr>
            <a:lvl3pPr lvl="2"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3pPr>
            <a:lvl4pPr lvl="3"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4pPr>
            <a:lvl5pPr lvl="4"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5pPr>
            <a:lvl6pPr lvl="5"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6pPr>
            <a:lvl7pPr lvl="6"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7pPr>
            <a:lvl8pPr lvl="7"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8pPr>
            <a:lvl9pPr lvl="8"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9pPr>
          </a:lstStyle>
          <a:p/>
        </p:txBody>
      </p:sp>
      <p:sp>
        <p:nvSpPr>
          <p:cNvPr id="37" name="Google Shape;37;p5"/>
          <p:cNvSpPr txBox="1"/>
          <p:nvPr>
            <p:ph idx="1" type="body"/>
          </p:nvPr>
        </p:nvSpPr>
        <p:spPr>
          <a:xfrm>
            <a:off x="457200" y="1437085"/>
            <a:ext cx="4038600" cy="3157537"/>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5"/>
          <p:cNvSpPr txBox="1"/>
          <p:nvPr>
            <p:ph idx="2" type="body"/>
          </p:nvPr>
        </p:nvSpPr>
        <p:spPr>
          <a:xfrm>
            <a:off x="4648200" y="1437085"/>
            <a:ext cx="4038600" cy="3157537"/>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 name="Google Shape;39;p5"/>
          <p:cNvSpPr txBox="1"/>
          <p:nvPr>
            <p:ph idx="10" type="dt"/>
          </p:nvPr>
        </p:nvSpPr>
        <p:spPr>
          <a:xfrm>
            <a:off x="5724525" y="4948238"/>
            <a:ext cx="2133600" cy="147638"/>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 name="Google Shape;40;p5"/>
          <p:cNvSpPr txBox="1"/>
          <p:nvPr>
            <p:ph idx="11" type="ftr"/>
          </p:nvPr>
        </p:nvSpPr>
        <p:spPr>
          <a:xfrm>
            <a:off x="395288" y="4948238"/>
            <a:ext cx="5040312" cy="147638"/>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1" name="Google Shape;41;p5"/>
          <p:cNvSpPr txBox="1"/>
          <p:nvPr>
            <p:ph idx="12" type="sldNum"/>
          </p:nvPr>
        </p:nvSpPr>
        <p:spPr>
          <a:xfrm>
            <a:off x="8101013" y="4948238"/>
            <a:ext cx="585787" cy="1619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630238" y="389446"/>
            <a:ext cx="7886700" cy="994172"/>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1pPr>
            <a:lvl2pPr lvl="1"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2pPr>
            <a:lvl3pPr lvl="2"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3pPr>
            <a:lvl4pPr lvl="3"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4pPr>
            <a:lvl5pPr lvl="4"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5pPr>
            <a:lvl6pPr lvl="5"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6pPr>
            <a:lvl7pPr lvl="6"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7pPr>
            <a:lvl8pPr lvl="7"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8pPr>
            <a:lvl9pPr lvl="8"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9pPr>
          </a:lstStyle>
          <a:p/>
        </p:txBody>
      </p:sp>
      <p:sp>
        <p:nvSpPr>
          <p:cNvPr id="44" name="Google Shape;44;p6"/>
          <p:cNvSpPr txBox="1"/>
          <p:nvPr>
            <p:ph idx="1" type="body"/>
          </p:nvPr>
        </p:nvSpPr>
        <p:spPr>
          <a:xfrm>
            <a:off x="630238" y="1413756"/>
            <a:ext cx="3868737" cy="617934"/>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5" name="Google Shape;45;p6"/>
          <p:cNvSpPr txBox="1"/>
          <p:nvPr>
            <p:ph idx="2" type="body"/>
          </p:nvPr>
        </p:nvSpPr>
        <p:spPr>
          <a:xfrm>
            <a:off x="630238" y="2076561"/>
            <a:ext cx="3868737" cy="2763441"/>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 name="Google Shape;46;p6"/>
          <p:cNvSpPr txBox="1"/>
          <p:nvPr>
            <p:ph idx="3" type="body"/>
          </p:nvPr>
        </p:nvSpPr>
        <p:spPr>
          <a:xfrm>
            <a:off x="4629150" y="1413756"/>
            <a:ext cx="3887788" cy="617934"/>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7" name="Google Shape;47;p6"/>
          <p:cNvSpPr txBox="1"/>
          <p:nvPr>
            <p:ph idx="4" type="body"/>
          </p:nvPr>
        </p:nvSpPr>
        <p:spPr>
          <a:xfrm>
            <a:off x="4629150" y="2076561"/>
            <a:ext cx="3887788" cy="2763441"/>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 name="Google Shape;48;p6"/>
          <p:cNvSpPr txBox="1"/>
          <p:nvPr>
            <p:ph idx="10" type="dt"/>
          </p:nvPr>
        </p:nvSpPr>
        <p:spPr>
          <a:xfrm>
            <a:off x="5724525" y="4948238"/>
            <a:ext cx="2133600" cy="147638"/>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9" name="Google Shape;49;p6"/>
          <p:cNvSpPr txBox="1"/>
          <p:nvPr>
            <p:ph idx="11" type="ftr"/>
          </p:nvPr>
        </p:nvSpPr>
        <p:spPr>
          <a:xfrm>
            <a:off x="395288" y="4948238"/>
            <a:ext cx="5040312" cy="147638"/>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 name="Google Shape;50;p6"/>
          <p:cNvSpPr txBox="1"/>
          <p:nvPr>
            <p:ph idx="12" type="sldNum"/>
          </p:nvPr>
        </p:nvSpPr>
        <p:spPr>
          <a:xfrm>
            <a:off x="8101013" y="4948238"/>
            <a:ext cx="585787" cy="1619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468313" y="573881"/>
            <a:ext cx="8229600" cy="85725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1pPr>
            <a:lvl2pPr lvl="1"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2pPr>
            <a:lvl3pPr lvl="2"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3pPr>
            <a:lvl4pPr lvl="3"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4pPr>
            <a:lvl5pPr lvl="4"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5pPr>
            <a:lvl6pPr lvl="5"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6pPr>
            <a:lvl7pPr lvl="6"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7pPr>
            <a:lvl8pPr lvl="7"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8pPr>
            <a:lvl9pPr lvl="8"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9pPr>
          </a:lstStyle>
          <a:p/>
        </p:txBody>
      </p:sp>
      <p:sp>
        <p:nvSpPr>
          <p:cNvPr id="53" name="Google Shape;53;p7"/>
          <p:cNvSpPr txBox="1"/>
          <p:nvPr>
            <p:ph idx="10" type="dt"/>
          </p:nvPr>
        </p:nvSpPr>
        <p:spPr>
          <a:xfrm>
            <a:off x="5724525" y="4948238"/>
            <a:ext cx="2133600" cy="147638"/>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 name="Google Shape;54;p7"/>
          <p:cNvSpPr txBox="1"/>
          <p:nvPr>
            <p:ph idx="11" type="ftr"/>
          </p:nvPr>
        </p:nvSpPr>
        <p:spPr>
          <a:xfrm>
            <a:off x="395288" y="4948238"/>
            <a:ext cx="5040312" cy="147638"/>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7"/>
          <p:cNvSpPr txBox="1"/>
          <p:nvPr>
            <p:ph idx="12" type="sldNum"/>
          </p:nvPr>
        </p:nvSpPr>
        <p:spPr>
          <a:xfrm>
            <a:off x="8101013" y="4948238"/>
            <a:ext cx="585787" cy="1619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a:off x="5724525" y="4948238"/>
            <a:ext cx="2133600" cy="147638"/>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8"/>
          <p:cNvSpPr txBox="1"/>
          <p:nvPr>
            <p:ph idx="11" type="ftr"/>
          </p:nvPr>
        </p:nvSpPr>
        <p:spPr>
          <a:xfrm>
            <a:off x="395288" y="4948238"/>
            <a:ext cx="5040312" cy="147638"/>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Google Shape;59;p8"/>
          <p:cNvSpPr txBox="1"/>
          <p:nvPr>
            <p:ph idx="12" type="sldNum"/>
          </p:nvPr>
        </p:nvSpPr>
        <p:spPr>
          <a:xfrm>
            <a:off x="8101013" y="4948238"/>
            <a:ext cx="585787" cy="1619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630238" y="507504"/>
            <a:ext cx="2949575" cy="12001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3200" u="none" cap="none" strike="noStrike">
                <a:solidFill>
                  <a:srgbClr val="527688"/>
                </a:solidFill>
                <a:latin typeface="Arial"/>
                <a:ea typeface="Arial"/>
                <a:cs typeface="Arial"/>
                <a:sym typeface="Arial"/>
              </a:defRPr>
            </a:lvl1pPr>
            <a:lvl2pPr lvl="1"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2pPr>
            <a:lvl3pPr lvl="2"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3pPr>
            <a:lvl4pPr lvl="3"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4pPr>
            <a:lvl5pPr lvl="4"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5pPr>
            <a:lvl6pPr lvl="5"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6pPr>
            <a:lvl7pPr lvl="6"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7pPr>
            <a:lvl8pPr lvl="7"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8pPr>
            <a:lvl9pPr lvl="8"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9pPr>
          </a:lstStyle>
          <a:p/>
        </p:txBody>
      </p:sp>
      <p:sp>
        <p:nvSpPr>
          <p:cNvPr id="62" name="Google Shape;62;p9"/>
          <p:cNvSpPr txBox="1"/>
          <p:nvPr>
            <p:ph idx="1" type="body"/>
          </p:nvPr>
        </p:nvSpPr>
        <p:spPr>
          <a:xfrm>
            <a:off x="3887788" y="644723"/>
            <a:ext cx="4629150" cy="3655219"/>
          </a:xfrm>
          <a:prstGeom prst="rect">
            <a:avLst/>
          </a:prstGeom>
          <a:noFill/>
          <a:ln>
            <a:noFill/>
          </a:ln>
        </p:spPr>
        <p:txBody>
          <a:bodyPr anchorCtr="0" anchor="t" bIns="45700" lIns="91425" spcFirstLastPara="1" rIns="91425" wrap="square" tIns="45700">
            <a:noAutofit/>
          </a:bodyPr>
          <a:lstStyle>
            <a:lvl1pPr indent="-431800" lvl="0" marL="457200" marR="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3" name="Google Shape;63;p9"/>
          <p:cNvSpPr txBox="1"/>
          <p:nvPr>
            <p:ph idx="2" type="body"/>
          </p:nvPr>
        </p:nvSpPr>
        <p:spPr>
          <a:xfrm>
            <a:off x="630238" y="1711281"/>
            <a:ext cx="2949575" cy="2858691"/>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4" name="Google Shape;64;p9"/>
          <p:cNvSpPr txBox="1"/>
          <p:nvPr>
            <p:ph idx="10" type="dt"/>
          </p:nvPr>
        </p:nvSpPr>
        <p:spPr>
          <a:xfrm>
            <a:off x="5724525" y="4948238"/>
            <a:ext cx="2133600" cy="147638"/>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5" name="Google Shape;65;p9"/>
          <p:cNvSpPr txBox="1"/>
          <p:nvPr>
            <p:ph idx="11" type="ftr"/>
          </p:nvPr>
        </p:nvSpPr>
        <p:spPr>
          <a:xfrm>
            <a:off x="395288" y="4948238"/>
            <a:ext cx="5040312" cy="147638"/>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Google Shape;66;p9"/>
          <p:cNvSpPr txBox="1"/>
          <p:nvPr>
            <p:ph idx="12" type="sldNum"/>
          </p:nvPr>
        </p:nvSpPr>
        <p:spPr>
          <a:xfrm>
            <a:off x="8101013" y="4948238"/>
            <a:ext cx="585787" cy="1619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630238" y="507504"/>
            <a:ext cx="2949575" cy="12001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3200" u="none" cap="none" strike="noStrike">
                <a:solidFill>
                  <a:srgbClr val="527688"/>
                </a:solidFill>
                <a:latin typeface="Arial"/>
                <a:ea typeface="Arial"/>
                <a:cs typeface="Arial"/>
                <a:sym typeface="Arial"/>
              </a:defRPr>
            </a:lvl1pPr>
            <a:lvl2pPr lvl="1"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2pPr>
            <a:lvl3pPr lvl="2"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3pPr>
            <a:lvl4pPr lvl="3"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4pPr>
            <a:lvl5pPr lvl="4"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5pPr>
            <a:lvl6pPr lvl="5"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6pPr>
            <a:lvl7pPr lvl="6"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7pPr>
            <a:lvl8pPr lvl="7"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8pPr>
            <a:lvl9pPr lvl="8" marR="0" algn="l">
              <a:lnSpc>
                <a:spcPct val="100000"/>
              </a:lnSpc>
              <a:spcBef>
                <a:spcPts val="0"/>
              </a:spcBef>
              <a:spcAft>
                <a:spcPts val="0"/>
              </a:spcAft>
              <a:buSzPts val="1400"/>
              <a:buNone/>
              <a:defRPr b="0" i="0" sz="3600" u="none" cap="none" strike="noStrike">
                <a:solidFill>
                  <a:srgbClr val="527688"/>
                </a:solidFill>
                <a:latin typeface="Arial"/>
                <a:ea typeface="Arial"/>
                <a:cs typeface="Arial"/>
                <a:sym typeface="Arial"/>
              </a:defRPr>
            </a:lvl9pPr>
          </a:lstStyle>
          <a:p/>
        </p:txBody>
      </p:sp>
      <p:sp>
        <p:nvSpPr>
          <p:cNvPr id="69" name="Google Shape;69;p10"/>
          <p:cNvSpPr/>
          <p:nvPr>
            <p:ph idx="2" type="pic"/>
          </p:nvPr>
        </p:nvSpPr>
        <p:spPr>
          <a:xfrm>
            <a:off x="3887788" y="860747"/>
            <a:ext cx="4629150" cy="365521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0"/>
          <p:cNvSpPr txBox="1"/>
          <p:nvPr>
            <p:ph idx="1" type="body"/>
          </p:nvPr>
        </p:nvSpPr>
        <p:spPr>
          <a:xfrm>
            <a:off x="630238" y="1711281"/>
            <a:ext cx="2949575" cy="2858691"/>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71" name="Google Shape;71;p10"/>
          <p:cNvSpPr txBox="1"/>
          <p:nvPr>
            <p:ph idx="10" type="dt"/>
          </p:nvPr>
        </p:nvSpPr>
        <p:spPr>
          <a:xfrm>
            <a:off x="5724525" y="4948238"/>
            <a:ext cx="2133600" cy="147638"/>
          </a:xfrm>
          <a:prstGeom prst="rect">
            <a:avLst/>
          </a:prstGeom>
          <a:noFill/>
          <a:ln>
            <a:noFill/>
          </a:ln>
        </p:spPr>
        <p:txBody>
          <a:bodyPr anchorCtr="0" anchor="t" bIns="45700" lIns="91425" spcFirstLastPara="1" rIns="91425" wrap="square" tIns="45700">
            <a:noAutofit/>
          </a:bodyPr>
          <a:lstStyle>
            <a:lvl1pPr lvl="0" marR="0" algn="ctr">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 name="Google Shape;72;p10"/>
          <p:cNvSpPr txBox="1"/>
          <p:nvPr>
            <p:ph idx="11" type="ftr"/>
          </p:nvPr>
        </p:nvSpPr>
        <p:spPr>
          <a:xfrm>
            <a:off x="395288" y="4948238"/>
            <a:ext cx="5040312" cy="147638"/>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400">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3" name="Google Shape;73;p10"/>
          <p:cNvSpPr txBox="1"/>
          <p:nvPr>
            <p:ph idx="12" type="sldNum"/>
          </p:nvPr>
        </p:nvSpPr>
        <p:spPr>
          <a:xfrm>
            <a:off x="8101013" y="4948238"/>
            <a:ext cx="585787" cy="1619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 name="Shape 5"/>
        <p:cNvGrpSpPr/>
        <p:nvPr/>
      </p:nvGrpSpPr>
      <p:grpSpPr>
        <a:xfrm>
          <a:off x="0" y="0"/>
          <a:ext cx="0" cy="0"/>
          <a:chOff x="0" y="0"/>
          <a:chExt cx="0" cy="0"/>
        </a:xfrm>
      </p:grpSpPr>
      <p:sp>
        <p:nvSpPr>
          <p:cNvPr id="6" name="Google Shape;6;p1"/>
          <p:cNvSpPr/>
          <p:nvPr/>
        </p:nvSpPr>
        <p:spPr>
          <a:xfrm>
            <a:off x="0" y="4948238"/>
            <a:ext cx="9144000" cy="195263"/>
          </a:xfrm>
          <a:prstGeom prst="rect">
            <a:avLst/>
          </a:prstGeom>
          <a:solidFill>
            <a:srgbClr val="94B0B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 name="Google Shape;7;p1"/>
          <p:cNvSpPr txBox="1"/>
          <p:nvPr>
            <p:ph type="title"/>
          </p:nvPr>
        </p:nvSpPr>
        <p:spPr>
          <a:xfrm>
            <a:off x="468313" y="573881"/>
            <a:ext cx="8229600" cy="85725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600" u="none" cap="none" strike="noStrike">
                <a:solidFill>
                  <a:srgbClr val="5276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rgbClr val="527688"/>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rgbClr val="527688"/>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rgbClr val="527688"/>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rgbClr val="527688"/>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rgbClr val="527688"/>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rgbClr val="527688"/>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rgbClr val="527688"/>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rgbClr val="527688"/>
                </a:solidFill>
                <a:latin typeface="Arial"/>
                <a:ea typeface="Arial"/>
                <a:cs typeface="Arial"/>
                <a:sym typeface="Arial"/>
              </a:defRPr>
            </a:lvl9pPr>
          </a:lstStyle>
          <a:p/>
        </p:txBody>
      </p:sp>
      <p:sp>
        <p:nvSpPr>
          <p:cNvPr id="8" name="Google Shape;8;p1"/>
          <p:cNvSpPr txBox="1"/>
          <p:nvPr>
            <p:ph idx="1" type="body"/>
          </p:nvPr>
        </p:nvSpPr>
        <p:spPr>
          <a:xfrm>
            <a:off x="457200" y="1437085"/>
            <a:ext cx="8229600" cy="3157537"/>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5724525" y="4948238"/>
            <a:ext cx="2133600" cy="147638"/>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95288" y="4948238"/>
            <a:ext cx="5040312" cy="14763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8101013" y="4948238"/>
            <a:ext cx="585787" cy="1619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
        <p:nvSpPr>
          <p:cNvPr id="12" name="Google Shape;12;p1"/>
          <p:cNvSpPr/>
          <p:nvPr/>
        </p:nvSpPr>
        <p:spPr>
          <a:xfrm>
            <a:off x="0" y="0"/>
            <a:ext cx="9144000" cy="573881"/>
          </a:xfrm>
          <a:prstGeom prst="rect">
            <a:avLst/>
          </a:pr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ANU_LOGO_WHITE" id="13" name="Google Shape;13;p1"/>
          <p:cNvPicPr preferRelativeResize="0"/>
          <p:nvPr/>
        </p:nvPicPr>
        <p:blipFill rotWithShape="1">
          <a:blip r:embed="rId1">
            <a:alphaModFix/>
          </a:blip>
          <a:srcRect b="0" l="0" r="0" t="0"/>
          <a:stretch/>
        </p:blipFill>
        <p:spPr>
          <a:xfrm>
            <a:off x="468313" y="86916"/>
            <a:ext cx="1133475" cy="39409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trello.com/b/ggidOa5S/guidexp-user-stori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3"/>
          <p:cNvSpPr txBox="1"/>
          <p:nvPr>
            <p:ph type="ctrTitle"/>
          </p:nvPr>
        </p:nvSpPr>
        <p:spPr>
          <a:xfrm>
            <a:off x="386550" y="3287159"/>
            <a:ext cx="8370900" cy="1550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br>
              <a:rPr b="1" i="0" lang="zh-CN" sz="3600" u="none" cap="none" strike="noStrike">
                <a:solidFill>
                  <a:srgbClr val="38708A"/>
                </a:solidFill>
                <a:latin typeface="Arial"/>
                <a:ea typeface="Arial"/>
                <a:cs typeface="Arial"/>
                <a:sym typeface="Arial"/>
              </a:rPr>
            </a:br>
            <a:br>
              <a:rPr b="1" i="0" lang="zh-CN" sz="3600" u="none" cap="none" strike="noStrike">
                <a:solidFill>
                  <a:schemeClr val="lt1"/>
                </a:solidFill>
                <a:latin typeface="Arial"/>
                <a:ea typeface="Arial"/>
                <a:cs typeface="Arial"/>
                <a:sym typeface="Arial"/>
              </a:rPr>
            </a:br>
            <a:br>
              <a:rPr b="1" i="0" lang="zh-CN" sz="3600" u="none" cap="none" strike="noStrike">
                <a:solidFill>
                  <a:schemeClr val="lt1"/>
                </a:solidFill>
                <a:latin typeface="Arial"/>
                <a:ea typeface="Arial"/>
                <a:cs typeface="Arial"/>
                <a:sym typeface="Arial"/>
              </a:rPr>
            </a:br>
            <a:endParaRPr/>
          </a:p>
          <a:p>
            <a:pPr indent="0" lvl="0" marL="0" rtl="0" algn="l">
              <a:lnSpc>
                <a:spcPct val="100000"/>
              </a:lnSpc>
              <a:spcBef>
                <a:spcPts val="0"/>
              </a:spcBef>
              <a:spcAft>
                <a:spcPts val="0"/>
              </a:spcAft>
              <a:buSzPts val="1400"/>
              <a:buNone/>
            </a:pPr>
            <a:r>
              <a:t/>
            </a:r>
            <a:endParaRPr sz="2400"/>
          </a:p>
          <a:p>
            <a:pPr indent="0" lvl="0" marL="0" marR="0" rtl="0" algn="ctr">
              <a:lnSpc>
                <a:spcPct val="100000"/>
              </a:lnSpc>
              <a:spcBef>
                <a:spcPts val="0"/>
              </a:spcBef>
              <a:spcAft>
                <a:spcPts val="0"/>
              </a:spcAft>
              <a:buSzPts val="1400"/>
              <a:buNone/>
            </a:pPr>
            <a:r>
              <a:rPr lang="zh-CN" sz="1200"/>
              <a:t>Liang Hong u6303287</a:t>
            </a:r>
            <a:endParaRPr sz="1200"/>
          </a:p>
          <a:p>
            <a:pPr indent="0" lvl="0" marL="0" marR="0" rtl="0" algn="ctr">
              <a:lnSpc>
                <a:spcPct val="100000"/>
              </a:lnSpc>
              <a:spcBef>
                <a:spcPts val="0"/>
              </a:spcBef>
              <a:spcAft>
                <a:spcPts val="0"/>
              </a:spcAft>
              <a:buSzPts val="1100"/>
              <a:buNone/>
            </a:pPr>
            <a:r>
              <a:rPr lang="zh-CN" sz="1200"/>
              <a:t>Rutai Sun   u6227336</a:t>
            </a:r>
            <a:endParaRPr sz="1200"/>
          </a:p>
          <a:p>
            <a:pPr indent="0" lvl="0" marL="0" marR="0" rtl="0" algn="ctr">
              <a:lnSpc>
                <a:spcPct val="100000"/>
              </a:lnSpc>
              <a:spcBef>
                <a:spcPts val="0"/>
              </a:spcBef>
              <a:spcAft>
                <a:spcPts val="0"/>
              </a:spcAft>
              <a:buSzPts val="1100"/>
              <a:buNone/>
            </a:pPr>
            <a:r>
              <a:rPr lang="zh-CN" sz="1200"/>
              <a:t>Danny Feng u6611178</a:t>
            </a:r>
            <a:endParaRPr sz="1200"/>
          </a:p>
          <a:p>
            <a:pPr indent="0" lvl="0" marL="0" marR="0" rtl="0" algn="ctr">
              <a:lnSpc>
                <a:spcPct val="100000"/>
              </a:lnSpc>
              <a:spcBef>
                <a:spcPts val="0"/>
              </a:spcBef>
              <a:spcAft>
                <a:spcPts val="0"/>
              </a:spcAft>
              <a:buSzPts val="1100"/>
              <a:buNone/>
            </a:pPr>
            <a:r>
              <a:rPr lang="zh-CN" sz="1200"/>
              <a:t>Yuanze Niu u6401780</a:t>
            </a:r>
            <a:endParaRPr sz="1200"/>
          </a:p>
          <a:p>
            <a:pPr indent="0" lvl="0" marL="0" marR="0" rtl="0" algn="ctr">
              <a:lnSpc>
                <a:spcPct val="100000"/>
              </a:lnSpc>
              <a:spcBef>
                <a:spcPts val="0"/>
              </a:spcBef>
              <a:spcAft>
                <a:spcPts val="0"/>
              </a:spcAft>
              <a:buSzPts val="1100"/>
              <a:buNone/>
            </a:pPr>
            <a:r>
              <a:rPr lang="zh-CN" sz="1200"/>
              <a:t>Yu Qiu u6063921</a:t>
            </a:r>
            <a:endParaRPr sz="1200"/>
          </a:p>
          <a:p>
            <a:pPr indent="0" lvl="0" marL="0" marR="0" rtl="0" algn="ctr">
              <a:lnSpc>
                <a:spcPct val="100000"/>
              </a:lnSpc>
              <a:spcBef>
                <a:spcPts val="0"/>
              </a:spcBef>
              <a:spcAft>
                <a:spcPts val="0"/>
              </a:spcAft>
              <a:buSzPts val="1100"/>
              <a:buNone/>
            </a:pPr>
            <a:r>
              <a:rPr lang="zh-CN" sz="1200"/>
              <a:t>Kelin Zhu u5746348</a:t>
            </a:r>
            <a:endParaRPr sz="1200"/>
          </a:p>
          <a:p>
            <a:pPr indent="0" lvl="0" marL="0" marR="0" rtl="0" algn="ctr">
              <a:lnSpc>
                <a:spcPct val="100000"/>
              </a:lnSpc>
              <a:spcBef>
                <a:spcPts val="0"/>
              </a:spcBef>
              <a:spcAft>
                <a:spcPts val="0"/>
              </a:spcAft>
              <a:buSzPts val="1100"/>
              <a:buNone/>
            </a:pPr>
            <a:r>
              <a:rPr lang="zh-CN" sz="1200"/>
              <a:t>Tianai Qiu u6744700</a:t>
            </a:r>
            <a:endParaRPr sz="1200"/>
          </a:p>
          <a:p>
            <a:pPr indent="0" lvl="0" marL="0" marR="0" rtl="0" algn="ctr">
              <a:lnSpc>
                <a:spcPct val="100000"/>
              </a:lnSpc>
              <a:spcBef>
                <a:spcPts val="0"/>
              </a:spcBef>
              <a:spcAft>
                <a:spcPts val="0"/>
              </a:spcAft>
              <a:buClr>
                <a:schemeClr val="dk1"/>
              </a:buClr>
              <a:buSzPts val="1100"/>
              <a:buFont typeface="Arial"/>
              <a:buNone/>
            </a:pPr>
            <a:r>
              <a:t/>
            </a:r>
            <a:endParaRPr/>
          </a:p>
          <a:p>
            <a:pPr indent="0" lvl="0" marL="0" marR="0" rtl="0" algn="ctr">
              <a:lnSpc>
                <a:spcPct val="100000"/>
              </a:lnSpc>
              <a:spcBef>
                <a:spcPts val="0"/>
              </a:spcBef>
              <a:spcAft>
                <a:spcPts val="0"/>
              </a:spcAft>
              <a:buSzPts val="1400"/>
              <a:buNone/>
            </a:pPr>
            <a:r>
              <a:t/>
            </a:r>
            <a:endParaRPr/>
          </a:p>
          <a:p>
            <a:pPr indent="0" lvl="0" marL="0" marR="0" rtl="0" algn="ctr">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t/>
            </a:r>
            <a:endParaRPr/>
          </a:p>
        </p:txBody>
      </p:sp>
      <p:sp>
        <p:nvSpPr>
          <p:cNvPr id="91" name="Google Shape;91;p13"/>
          <p:cNvSpPr txBox="1"/>
          <p:nvPr>
            <p:ph type="ctrTitle"/>
          </p:nvPr>
        </p:nvSpPr>
        <p:spPr>
          <a:xfrm>
            <a:off x="386550" y="1279234"/>
            <a:ext cx="8370900" cy="1550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br>
              <a:rPr b="1" i="0" lang="zh-CN" sz="3600" u="none" cap="none" strike="noStrike">
                <a:solidFill>
                  <a:srgbClr val="38708A"/>
                </a:solidFill>
                <a:latin typeface="Arial"/>
                <a:ea typeface="Arial"/>
                <a:cs typeface="Arial"/>
                <a:sym typeface="Arial"/>
              </a:rPr>
            </a:br>
            <a:r>
              <a:rPr b="1" lang="zh-CN">
                <a:solidFill>
                  <a:srgbClr val="38708A"/>
                </a:solidFill>
              </a:rPr>
              <a:t>The Revolution of Exhibition Guide</a:t>
            </a:r>
            <a:endParaRPr/>
          </a:p>
          <a:p>
            <a:pPr indent="0" lvl="0" marL="0" marR="0" rtl="0" algn="ctr">
              <a:lnSpc>
                <a:spcPct val="100000"/>
              </a:lnSpc>
              <a:spcBef>
                <a:spcPts val="0"/>
              </a:spcBef>
              <a:spcAft>
                <a:spcPts val="0"/>
              </a:spcAft>
              <a:buSzPts val="1400"/>
              <a:buNone/>
            </a:pPr>
            <a:r>
              <a:rPr lang="zh-CN"/>
              <a:t>GuideXP</a:t>
            </a:r>
            <a:endParaRPr/>
          </a:p>
          <a:p>
            <a:pPr indent="0" lvl="0" marL="0" rtl="0" algn="ctr">
              <a:lnSpc>
                <a:spcPct val="100000"/>
              </a:lnSpc>
              <a:spcBef>
                <a:spcPts val="0"/>
              </a:spcBef>
              <a:spcAft>
                <a:spcPts val="0"/>
              </a:spcAft>
              <a:buSzPts val="1400"/>
              <a:buNone/>
            </a:pPr>
            <a:r>
              <a:t/>
            </a:r>
            <a:endParaRPr sz="1200"/>
          </a:p>
          <a:p>
            <a:pPr indent="0" lvl="0" marL="0" marR="0" rtl="0" algn="l">
              <a:lnSpc>
                <a:spcPct val="100000"/>
              </a:lnSpc>
              <a:spcBef>
                <a:spcPts val="0"/>
              </a:spcBef>
              <a:spcAft>
                <a:spcPts val="0"/>
              </a:spcAft>
              <a:buSzPts val="1400"/>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2"/>
          <p:cNvSpPr txBox="1"/>
          <p:nvPr>
            <p:ph idx="1" type="body"/>
          </p:nvPr>
        </p:nvSpPr>
        <p:spPr>
          <a:xfrm>
            <a:off x="235625" y="3830175"/>
            <a:ext cx="8969400" cy="12900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zh-CN" sz="2400"/>
              <a:t>We</a:t>
            </a:r>
            <a:r>
              <a:rPr lang="zh-CN" sz="2400"/>
              <a:t>: Cut the image when the size is greater than 200px</a:t>
            </a:r>
            <a:endParaRPr sz="2400"/>
          </a:p>
          <a:p>
            <a:pPr indent="0" lvl="0" marL="0" rtl="0" algn="l">
              <a:spcBef>
                <a:spcPts val="640"/>
              </a:spcBef>
              <a:spcAft>
                <a:spcPts val="0"/>
              </a:spcAft>
              <a:buClr>
                <a:schemeClr val="dk1"/>
              </a:buClr>
              <a:buSzPts val="1100"/>
              <a:buFont typeface="Arial"/>
              <a:buNone/>
            </a:pPr>
            <a:r>
              <a:rPr lang="zh-CN" sz="2400"/>
              <a:t>Client:     hmmmm</a:t>
            </a:r>
            <a:endParaRPr sz="2400"/>
          </a:p>
          <a:p>
            <a:pPr indent="0" lvl="0" marL="0" rtl="0" algn="l">
              <a:spcBef>
                <a:spcPts val="640"/>
              </a:spcBef>
              <a:spcAft>
                <a:spcPts val="0"/>
              </a:spcAft>
              <a:buNone/>
            </a:pPr>
            <a:r>
              <a:t/>
            </a:r>
            <a:endParaRPr/>
          </a:p>
        </p:txBody>
      </p:sp>
      <p:pic>
        <p:nvPicPr>
          <p:cNvPr id="164" name="Google Shape;164;p22"/>
          <p:cNvPicPr preferRelativeResize="0"/>
          <p:nvPr/>
        </p:nvPicPr>
        <p:blipFill>
          <a:blip r:embed="rId3">
            <a:alphaModFix/>
          </a:blip>
          <a:stretch>
            <a:fillRect/>
          </a:stretch>
        </p:blipFill>
        <p:spPr>
          <a:xfrm>
            <a:off x="1654600" y="962050"/>
            <a:ext cx="7358999" cy="2909724"/>
          </a:xfrm>
          <a:prstGeom prst="rect">
            <a:avLst/>
          </a:prstGeom>
          <a:noFill/>
          <a:ln>
            <a:noFill/>
          </a:ln>
        </p:spPr>
      </p:pic>
      <p:sp>
        <p:nvSpPr>
          <p:cNvPr id="165" name="Google Shape;165;p22"/>
          <p:cNvSpPr txBox="1"/>
          <p:nvPr>
            <p:ph idx="1" type="body"/>
          </p:nvPr>
        </p:nvSpPr>
        <p:spPr>
          <a:xfrm>
            <a:off x="102450" y="1161675"/>
            <a:ext cx="2569200" cy="5493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zh-CN" sz="2400"/>
              <a:t>Increment V1:</a:t>
            </a:r>
            <a:endParaRPr sz="2400"/>
          </a:p>
          <a:p>
            <a:pPr indent="0" lvl="0" marL="0" rtl="0" algn="l">
              <a:spcBef>
                <a:spcPts val="640"/>
              </a:spcBef>
              <a:spcAft>
                <a:spcPts val="0"/>
              </a:spcAft>
              <a:buNone/>
            </a:pPr>
            <a:r>
              <a:t/>
            </a:r>
            <a:endParaRPr/>
          </a:p>
        </p:txBody>
      </p:sp>
      <p:sp>
        <p:nvSpPr>
          <p:cNvPr id="166" name="Google Shape;166;p22"/>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Front-End: UI and Code Improvements</a:t>
            </a:r>
            <a:endParaRPr sz="2400">
              <a:solidFill>
                <a:srgbClr val="FFFFFF"/>
              </a:solidFill>
            </a:endParaRPr>
          </a:p>
        </p:txBody>
      </p:sp>
      <p:sp>
        <p:nvSpPr>
          <p:cNvPr id="167" name="Google Shape;167;p22"/>
          <p:cNvSpPr txBox="1"/>
          <p:nvPr>
            <p:ph type="title"/>
          </p:nvPr>
        </p:nvSpPr>
        <p:spPr>
          <a:xfrm>
            <a:off x="0" y="398875"/>
            <a:ext cx="9144000" cy="69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zh-CN" sz="2400"/>
              <a:t>Consistent Image Size on Exhibition Page</a:t>
            </a:r>
            <a:r>
              <a:rPr lang="zh-C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3"/>
          <p:cNvPicPr preferRelativeResize="0"/>
          <p:nvPr/>
        </p:nvPicPr>
        <p:blipFill>
          <a:blip r:embed="rId3">
            <a:alphaModFix/>
          </a:blip>
          <a:stretch>
            <a:fillRect/>
          </a:stretch>
        </p:blipFill>
        <p:spPr>
          <a:xfrm>
            <a:off x="2410147" y="691250"/>
            <a:ext cx="6733850" cy="3686376"/>
          </a:xfrm>
          <a:prstGeom prst="rect">
            <a:avLst/>
          </a:prstGeom>
          <a:noFill/>
          <a:ln>
            <a:noFill/>
          </a:ln>
        </p:spPr>
      </p:pic>
      <p:sp>
        <p:nvSpPr>
          <p:cNvPr id="173" name="Google Shape;173;p23"/>
          <p:cNvSpPr txBox="1"/>
          <p:nvPr>
            <p:ph idx="1" type="body"/>
          </p:nvPr>
        </p:nvSpPr>
        <p:spPr>
          <a:xfrm>
            <a:off x="119125" y="1479600"/>
            <a:ext cx="2244600" cy="6102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zh-CN" sz="2400"/>
              <a:t>Increment V2:</a:t>
            </a:r>
            <a:endParaRPr sz="2400"/>
          </a:p>
          <a:p>
            <a:pPr indent="0" lvl="0" marL="0" rtl="0" algn="l">
              <a:spcBef>
                <a:spcPts val="640"/>
              </a:spcBef>
              <a:spcAft>
                <a:spcPts val="0"/>
              </a:spcAft>
              <a:buNone/>
            </a:pPr>
            <a:r>
              <a:t/>
            </a:r>
            <a:endParaRPr/>
          </a:p>
        </p:txBody>
      </p:sp>
      <p:sp>
        <p:nvSpPr>
          <p:cNvPr id="174" name="Google Shape;174;p23"/>
          <p:cNvSpPr txBox="1"/>
          <p:nvPr>
            <p:ph idx="1" type="body"/>
          </p:nvPr>
        </p:nvSpPr>
        <p:spPr>
          <a:xfrm>
            <a:off x="174600" y="3938375"/>
            <a:ext cx="8969400" cy="12900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zh-CN" sz="2400"/>
              <a:t>We: Second version. We’ve added a scroll bar!</a:t>
            </a:r>
            <a:endParaRPr sz="2400"/>
          </a:p>
          <a:p>
            <a:pPr indent="0" lvl="0" marL="0" rtl="0" algn="l">
              <a:spcBef>
                <a:spcPts val="640"/>
              </a:spcBef>
              <a:spcAft>
                <a:spcPts val="0"/>
              </a:spcAft>
              <a:buNone/>
            </a:pPr>
            <a:r>
              <a:rPr lang="zh-CN" sz="2400"/>
              <a:t>Client: </a:t>
            </a:r>
            <a:r>
              <a:rPr lang="zh-CN" sz="2400"/>
              <a:t>Hold my bear…..</a:t>
            </a:r>
            <a:endParaRPr/>
          </a:p>
        </p:txBody>
      </p:sp>
      <p:sp>
        <p:nvSpPr>
          <p:cNvPr id="175" name="Google Shape;175;p23"/>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Front-End: UI and Code Improvements</a:t>
            </a:r>
            <a:endParaRPr sz="2400">
              <a:solidFill>
                <a:srgbClr val="FFFFFF"/>
              </a:solidFill>
            </a:endParaRPr>
          </a:p>
        </p:txBody>
      </p:sp>
      <p:sp>
        <p:nvSpPr>
          <p:cNvPr id="176" name="Google Shape;176;p23"/>
          <p:cNvSpPr txBox="1"/>
          <p:nvPr>
            <p:ph type="title"/>
          </p:nvPr>
        </p:nvSpPr>
        <p:spPr>
          <a:xfrm>
            <a:off x="0" y="398875"/>
            <a:ext cx="9144000" cy="69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zh-CN" sz="2400"/>
              <a:t>Consistent Image Size on Exhibition Page</a:t>
            </a:r>
            <a:r>
              <a:rPr lang="zh-C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4"/>
          <p:cNvPicPr preferRelativeResize="0"/>
          <p:nvPr/>
        </p:nvPicPr>
        <p:blipFill>
          <a:blip r:embed="rId3">
            <a:alphaModFix/>
          </a:blip>
          <a:stretch>
            <a:fillRect/>
          </a:stretch>
        </p:blipFill>
        <p:spPr>
          <a:xfrm>
            <a:off x="2774100" y="878750"/>
            <a:ext cx="5973199" cy="3386000"/>
          </a:xfrm>
          <a:prstGeom prst="rect">
            <a:avLst/>
          </a:prstGeom>
          <a:noFill/>
          <a:ln>
            <a:noFill/>
          </a:ln>
        </p:spPr>
      </p:pic>
      <p:sp>
        <p:nvSpPr>
          <p:cNvPr id="182" name="Google Shape;182;p24"/>
          <p:cNvSpPr txBox="1"/>
          <p:nvPr>
            <p:ph idx="1" type="body"/>
          </p:nvPr>
        </p:nvSpPr>
        <p:spPr>
          <a:xfrm>
            <a:off x="127425" y="1354775"/>
            <a:ext cx="2244600" cy="6102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zh-CN" sz="2400"/>
              <a:t>Increment</a:t>
            </a:r>
            <a:r>
              <a:rPr lang="zh-CN" sz="2400"/>
              <a:t> V3:</a:t>
            </a:r>
            <a:endParaRPr sz="2400"/>
          </a:p>
          <a:p>
            <a:pPr indent="0" lvl="0" marL="0" rtl="0" algn="l">
              <a:spcBef>
                <a:spcPts val="640"/>
              </a:spcBef>
              <a:spcAft>
                <a:spcPts val="0"/>
              </a:spcAft>
              <a:buNone/>
            </a:pPr>
            <a:r>
              <a:t/>
            </a:r>
            <a:endParaRPr/>
          </a:p>
        </p:txBody>
      </p:sp>
      <p:sp>
        <p:nvSpPr>
          <p:cNvPr id="183" name="Google Shape;183;p24"/>
          <p:cNvSpPr txBox="1"/>
          <p:nvPr>
            <p:ph idx="1" type="body"/>
          </p:nvPr>
        </p:nvSpPr>
        <p:spPr>
          <a:xfrm>
            <a:off x="127425" y="4013300"/>
            <a:ext cx="8969400" cy="12900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zh-CN" sz="2400"/>
              <a:t>We: Limit the height. </a:t>
            </a:r>
            <a:r>
              <a:rPr lang="zh-CN" sz="2400"/>
              <a:t>Scale accordingly and keed the ratio.</a:t>
            </a:r>
            <a:r>
              <a:rPr lang="zh-CN" sz="2400"/>
              <a:t> </a:t>
            </a:r>
            <a:endParaRPr sz="2400"/>
          </a:p>
          <a:p>
            <a:pPr indent="0" lvl="0" marL="0" rtl="0" algn="l">
              <a:spcBef>
                <a:spcPts val="640"/>
              </a:spcBef>
              <a:spcAft>
                <a:spcPts val="0"/>
              </a:spcAft>
              <a:buNone/>
            </a:pPr>
            <a:r>
              <a:rPr lang="zh-CN" sz="2400"/>
              <a:t>Client: We are satified with this :)</a:t>
            </a:r>
            <a:endParaRPr/>
          </a:p>
        </p:txBody>
      </p:sp>
      <p:sp>
        <p:nvSpPr>
          <p:cNvPr id="184" name="Google Shape;184;p24"/>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Front-End: UI and Code Improvements</a:t>
            </a:r>
            <a:endParaRPr sz="2400">
              <a:solidFill>
                <a:srgbClr val="FFFFFF"/>
              </a:solidFill>
            </a:endParaRPr>
          </a:p>
        </p:txBody>
      </p:sp>
      <p:sp>
        <p:nvSpPr>
          <p:cNvPr id="185" name="Google Shape;185;p24"/>
          <p:cNvSpPr txBox="1"/>
          <p:nvPr>
            <p:ph type="title"/>
          </p:nvPr>
        </p:nvSpPr>
        <p:spPr>
          <a:xfrm>
            <a:off x="0" y="398875"/>
            <a:ext cx="9144000" cy="69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zh-CN" sz="2400"/>
              <a:t>Consistent Image Size on Exhibition Page</a:t>
            </a:r>
            <a:r>
              <a:rPr lang="zh-C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5"/>
          <p:cNvSpPr txBox="1"/>
          <p:nvPr>
            <p:ph idx="1" type="body"/>
          </p:nvPr>
        </p:nvSpPr>
        <p:spPr>
          <a:xfrm>
            <a:off x="87300" y="1098475"/>
            <a:ext cx="8969400" cy="37086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zh-CN" sz="2400"/>
              <a:t>Discussed with the team and clients and we finally made decision to use the last one.</a:t>
            </a:r>
            <a:endParaRPr sz="2400"/>
          </a:p>
          <a:p>
            <a:pPr indent="0" lvl="0" marL="0" rtl="0" algn="l">
              <a:spcBef>
                <a:spcPts val="640"/>
              </a:spcBef>
              <a:spcAft>
                <a:spcPts val="0"/>
              </a:spcAft>
              <a:buNone/>
            </a:pPr>
            <a:r>
              <a:rPr lang="zh-CN" sz="2400"/>
              <a:t>But this long exploring proceess is a waste of time.</a:t>
            </a:r>
            <a:endParaRPr sz="2400"/>
          </a:p>
          <a:p>
            <a:pPr indent="0" lvl="0" marL="0" rtl="0" algn="l">
              <a:spcBef>
                <a:spcPts val="640"/>
              </a:spcBef>
              <a:spcAft>
                <a:spcPts val="0"/>
              </a:spcAft>
              <a:buNone/>
            </a:pPr>
            <a:r>
              <a:t/>
            </a:r>
            <a:endParaRPr sz="2400"/>
          </a:p>
          <a:p>
            <a:pPr indent="0" lvl="0" marL="0" rtl="0" algn="l">
              <a:spcBef>
                <a:spcPts val="640"/>
              </a:spcBef>
              <a:spcAft>
                <a:spcPts val="0"/>
              </a:spcAft>
              <a:buNone/>
            </a:pPr>
            <a:r>
              <a:rPr lang="zh-CN" sz="2400"/>
              <a:t>Reflection: </a:t>
            </a:r>
            <a:endParaRPr sz="2400"/>
          </a:p>
          <a:p>
            <a:pPr indent="-381000" lvl="0" marL="457200" rtl="0" algn="l">
              <a:spcBef>
                <a:spcPts val="640"/>
              </a:spcBef>
              <a:spcAft>
                <a:spcPts val="0"/>
              </a:spcAft>
              <a:buSzPts val="2400"/>
              <a:buChar char="-"/>
            </a:pPr>
            <a:r>
              <a:rPr lang="zh-CN" sz="2400"/>
              <a:t>We didn’t confirm with client how they want this to be done</a:t>
            </a:r>
            <a:endParaRPr sz="2400"/>
          </a:p>
          <a:p>
            <a:pPr indent="-381000" lvl="0" marL="457200" rtl="0" algn="l">
              <a:spcBef>
                <a:spcPts val="0"/>
              </a:spcBef>
              <a:spcAft>
                <a:spcPts val="0"/>
              </a:spcAft>
              <a:buSzPts val="2400"/>
              <a:buChar char="-"/>
            </a:pPr>
            <a:r>
              <a:rPr lang="zh-CN" sz="2400"/>
              <a:t>We need to bring serveral detail plan to them choose next time</a:t>
            </a:r>
            <a:endParaRPr sz="2400"/>
          </a:p>
          <a:p>
            <a:pPr indent="-381000" lvl="0" marL="457200" rtl="0" algn="l">
              <a:spcBef>
                <a:spcPts val="0"/>
              </a:spcBef>
              <a:spcAft>
                <a:spcPts val="0"/>
              </a:spcAft>
              <a:buSzPts val="2400"/>
              <a:buChar char="-"/>
            </a:pPr>
            <a:r>
              <a:rPr lang="zh-CN" sz="2400"/>
              <a:t>Not </a:t>
            </a:r>
            <a:r>
              <a:rPr lang="zh-CN" sz="2400"/>
              <a:t>familiar</a:t>
            </a:r>
            <a:r>
              <a:rPr lang="zh-CN" sz="2400"/>
              <a:t> with the issue until looking to it - Commincation!</a:t>
            </a:r>
            <a:endParaRPr sz="2400"/>
          </a:p>
          <a:p>
            <a:pPr indent="0" lvl="0" marL="0" rtl="0" algn="l">
              <a:spcBef>
                <a:spcPts val="640"/>
              </a:spcBef>
              <a:spcAft>
                <a:spcPts val="0"/>
              </a:spcAft>
              <a:buNone/>
            </a:pPr>
            <a:r>
              <a:t/>
            </a:r>
            <a:endParaRPr/>
          </a:p>
        </p:txBody>
      </p:sp>
      <p:sp>
        <p:nvSpPr>
          <p:cNvPr id="191" name="Google Shape;191;p25"/>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Front-End: UI and Code Improvements</a:t>
            </a:r>
            <a:endParaRPr sz="2400">
              <a:solidFill>
                <a:srgbClr val="FFFFFF"/>
              </a:solidFill>
            </a:endParaRPr>
          </a:p>
        </p:txBody>
      </p:sp>
      <p:sp>
        <p:nvSpPr>
          <p:cNvPr id="192" name="Google Shape;192;p25"/>
          <p:cNvSpPr txBox="1"/>
          <p:nvPr>
            <p:ph type="title"/>
          </p:nvPr>
        </p:nvSpPr>
        <p:spPr>
          <a:xfrm>
            <a:off x="0" y="398875"/>
            <a:ext cx="9144000" cy="69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zh-CN" sz="2400"/>
              <a:t>Consistent Image Size on Exhibition Page</a:t>
            </a:r>
            <a:r>
              <a:rPr lang="zh-C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6"/>
          <p:cNvPicPr preferRelativeResize="0"/>
          <p:nvPr/>
        </p:nvPicPr>
        <p:blipFill>
          <a:blip r:embed="rId3">
            <a:alphaModFix/>
          </a:blip>
          <a:stretch>
            <a:fillRect/>
          </a:stretch>
        </p:blipFill>
        <p:spPr>
          <a:xfrm>
            <a:off x="1866175" y="115600"/>
            <a:ext cx="51435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27"/>
          <p:cNvPicPr preferRelativeResize="0"/>
          <p:nvPr/>
        </p:nvPicPr>
        <p:blipFill>
          <a:blip r:embed="rId3">
            <a:alphaModFix/>
          </a:blip>
          <a:stretch>
            <a:fillRect/>
          </a:stretch>
        </p:blipFill>
        <p:spPr>
          <a:xfrm>
            <a:off x="582638" y="1123600"/>
            <a:ext cx="7706925" cy="3345451"/>
          </a:xfrm>
          <a:prstGeom prst="rect">
            <a:avLst/>
          </a:prstGeom>
          <a:noFill/>
          <a:ln>
            <a:noFill/>
          </a:ln>
        </p:spPr>
      </p:pic>
      <p:sp>
        <p:nvSpPr>
          <p:cNvPr id="203" name="Google Shape;203;p27"/>
          <p:cNvSpPr txBox="1"/>
          <p:nvPr/>
        </p:nvSpPr>
        <p:spPr>
          <a:xfrm>
            <a:off x="0" y="507675"/>
            <a:ext cx="8872200" cy="8739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zh-CN" sz="2400">
                <a:solidFill>
                  <a:srgbClr val="45818E"/>
                </a:solidFill>
              </a:rPr>
              <a:t>BIG </a:t>
            </a:r>
            <a:r>
              <a:rPr lang="zh-CN" sz="2400">
                <a:solidFill>
                  <a:srgbClr val="45818E"/>
                </a:solidFill>
              </a:rPr>
              <a:t>Task: Multi-languages for all contents</a:t>
            </a:r>
            <a:endParaRPr sz="2400">
              <a:solidFill>
                <a:srgbClr val="45818E"/>
              </a:solidFill>
            </a:endParaRPr>
          </a:p>
        </p:txBody>
      </p:sp>
      <p:sp>
        <p:nvSpPr>
          <p:cNvPr id="204" name="Google Shape;204;p27"/>
          <p:cNvSpPr txBox="1"/>
          <p:nvPr/>
        </p:nvSpPr>
        <p:spPr>
          <a:xfrm>
            <a:off x="0" y="4286225"/>
            <a:ext cx="9144000" cy="6408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lang="zh-CN" sz="2400">
                <a:solidFill>
                  <a:schemeClr val="dk1"/>
                </a:solidFill>
              </a:rPr>
              <a:t>We temporary use Google Translate for requairment confirmation</a:t>
            </a:r>
            <a:endParaRPr sz="2400">
              <a:solidFill>
                <a:schemeClr val="dk1"/>
              </a:solidFill>
            </a:endParaRPr>
          </a:p>
        </p:txBody>
      </p:sp>
      <p:sp>
        <p:nvSpPr>
          <p:cNvPr id="205" name="Google Shape;205;p27"/>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Front-End: Promote Basic Web Function</a:t>
            </a:r>
            <a:endParaRPr sz="2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1705063" y="-61844"/>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solidFill>
                  <a:srgbClr val="FFFFFF"/>
                </a:solidFill>
              </a:rPr>
              <a:t>Back-End</a:t>
            </a:r>
            <a:endParaRPr>
              <a:solidFill>
                <a:srgbClr val="FFFFFF"/>
              </a:solidFill>
            </a:endParaRPr>
          </a:p>
        </p:txBody>
      </p:sp>
      <p:sp>
        <p:nvSpPr>
          <p:cNvPr id="211" name="Google Shape;211;p28"/>
          <p:cNvSpPr txBox="1"/>
          <p:nvPr>
            <p:ph idx="1" type="body"/>
          </p:nvPr>
        </p:nvSpPr>
        <p:spPr>
          <a:xfrm>
            <a:off x="399300" y="882250"/>
            <a:ext cx="4172700" cy="188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sz="2400"/>
              <a:t>Promote Basic Web Function</a:t>
            </a:r>
            <a:endParaRPr sz="2400"/>
          </a:p>
          <a:p>
            <a:pPr indent="-381000" lvl="0" marL="457200" rtl="0" algn="l">
              <a:spcBef>
                <a:spcPts val="0"/>
              </a:spcBef>
              <a:spcAft>
                <a:spcPts val="0"/>
              </a:spcAft>
              <a:buSzPts val="2400"/>
              <a:buChar char="•"/>
            </a:pPr>
            <a:r>
              <a:rPr lang="zh-CN" sz="2400"/>
              <a:t>API Design</a:t>
            </a:r>
            <a:endParaRPr sz="2400"/>
          </a:p>
          <a:p>
            <a:pPr indent="-381000" lvl="0" marL="457200" rtl="0" algn="l">
              <a:spcBef>
                <a:spcPts val="0"/>
              </a:spcBef>
              <a:spcAft>
                <a:spcPts val="0"/>
              </a:spcAft>
              <a:buSzPts val="2400"/>
              <a:buChar char="•"/>
            </a:pPr>
            <a:r>
              <a:rPr lang="zh-CN" sz="2400"/>
              <a:t>Database Design </a:t>
            </a:r>
            <a:endParaRPr sz="2400"/>
          </a:p>
          <a:p>
            <a:pPr indent="-381000" lvl="0" marL="457200" rtl="0" algn="l">
              <a:spcBef>
                <a:spcPts val="0"/>
              </a:spcBef>
              <a:spcAft>
                <a:spcPts val="0"/>
              </a:spcAft>
              <a:buSzPts val="2400"/>
              <a:buChar char="•"/>
            </a:pPr>
            <a:r>
              <a:rPr lang="zh-CN" sz="2400"/>
              <a:t>Database Implementation</a:t>
            </a:r>
            <a:endParaRPr sz="2400"/>
          </a:p>
          <a:p>
            <a:pPr indent="0" lvl="0" marL="457200" rtl="0" algn="l">
              <a:spcBef>
                <a:spcPts val="0"/>
              </a:spcBef>
              <a:spcAft>
                <a:spcPts val="0"/>
              </a:spcAft>
              <a:buNone/>
            </a:pPr>
            <a:r>
              <a:t/>
            </a:r>
            <a:endParaRPr sz="2400"/>
          </a:p>
          <a:p>
            <a:pPr indent="0" lvl="0" marL="0" rtl="0" algn="l">
              <a:spcBef>
                <a:spcPts val="640"/>
              </a:spcBef>
              <a:spcAft>
                <a:spcPts val="0"/>
              </a:spcAft>
              <a:buNone/>
            </a:pPr>
            <a:r>
              <a:t/>
            </a:r>
            <a:endParaRPr/>
          </a:p>
        </p:txBody>
      </p:sp>
      <p:sp>
        <p:nvSpPr>
          <p:cNvPr id="212" name="Google Shape;212;p28"/>
          <p:cNvSpPr txBox="1"/>
          <p:nvPr/>
        </p:nvSpPr>
        <p:spPr>
          <a:xfrm>
            <a:off x="4731675" y="795550"/>
            <a:ext cx="4380600" cy="29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2400">
                <a:solidFill>
                  <a:schemeClr val="dk1"/>
                </a:solidFill>
              </a:rPr>
              <a:t>  In order to:</a:t>
            </a:r>
            <a:endParaRPr sz="2400">
              <a:solidFill>
                <a:schemeClr val="dk1"/>
              </a:solidFill>
            </a:endParaRPr>
          </a:p>
          <a:p>
            <a:pPr indent="-381000" lvl="0" marL="457200" rtl="0" algn="l">
              <a:spcBef>
                <a:spcPts val="0"/>
              </a:spcBef>
              <a:spcAft>
                <a:spcPts val="0"/>
              </a:spcAft>
              <a:buClr>
                <a:schemeClr val="dk1"/>
              </a:buClr>
              <a:buSzPts val="2400"/>
              <a:buChar char="•"/>
            </a:pPr>
            <a:r>
              <a:rPr lang="zh-CN" sz="2400">
                <a:solidFill>
                  <a:schemeClr val="dk1"/>
                </a:solidFill>
              </a:rPr>
              <a:t>   Multi-language support</a:t>
            </a:r>
            <a:endParaRPr sz="2400">
              <a:solidFill>
                <a:schemeClr val="dk1"/>
              </a:solidFill>
            </a:endParaRPr>
          </a:p>
          <a:p>
            <a:pPr indent="-381000" lvl="0" marL="457200" rtl="0" algn="l">
              <a:spcBef>
                <a:spcPts val="0"/>
              </a:spcBef>
              <a:spcAft>
                <a:spcPts val="0"/>
              </a:spcAft>
              <a:buClr>
                <a:schemeClr val="dk1"/>
              </a:buClr>
              <a:buSzPts val="2400"/>
              <a:buChar char="•"/>
            </a:pPr>
            <a:r>
              <a:rPr lang="zh-CN" sz="2400">
                <a:solidFill>
                  <a:schemeClr val="dk1"/>
                </a:solidFill>
              </a:rPr>
              <a:t>   Improve upload flexibility</a:t>
            </a:r>
            <a:endParaRPr sz="2400">
              <a:solidFill>
                <a:schemeClr val="dk1"/>
              </a:solidFill>
            </a:endParaRPr>
          </a:p>
          <a:p>
            <a:pPr indent="-381000" lvl="0" marL="457200" rtl="0" algn="l">
              <a:spcBef>
                <a:spcPts val="0"/>
              </a:spcBef>
              <a:spcAft>
                <a:spcPts val="0"/>
              </a:spcAft>
              <a:buClr>
                <a:schemeClr val="dk1"/>
              </a:buClr>
              <a:buSzPts val="2400"/>
              <a:buChar char="•"/>
            </a:pPr>
            <a:r>
              <a:rPr lang="zh-CN" sz="2400">
                <a:solidFill>
                  <a:schemeClr val="dk1"/>
                </a:solidFill>
              </a:rPr>
              <a:t>   Enable live search</a:t>
            </a:r>
            <a:endParaRPr/>
          </a:p>
        </p:txBody>
      </p:sp>
      <p:sp>
        <p:nvSpPr>
          <p:cNvPr id="213" name="Google Shape;213;p28"/>
          <p:cNvSpPr txBox="1"/>
          <p:nvPr/>
        </p:nvSpPr>
        <p:spPr>
          <a:xfrm>
            <a:off x="399300" y="2855950"/>
            <a:ext cx="6316200" cy="18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chemeClr val="dk1"/>
                </a:solidFill>
              </a:rPr>
              <a:t>Code Improvements:</a:t>
            </a:r>
            <a:endParaRPr sz="2400">
              <a:solidFill>
                <a:schemeClr val="dk1"/>
              </a:solidFill>
            </a:endParaRPr>
          </a:p>
          <a:p>
            <a:pPr indent="-381000" lvl="0" marL="457200" rtl="0" algn="l">
              <a:spcBef>
                <a:spcPts val="0"/>
              </a:spcBef>
              <a:spcAft>
                <a:spcPts val="0"/>
              </a:spcAft>
              <a:buClr>
                <a:schemeClr val="dk1"/>
              </a:buClr>
              <a:buSzPts val="2400"/>
              <a:buChar char="•"/>
            </a:pPr>
            <a:r>
              <a:rPr lang="zh-CN" sz="2400">
                <a:solidFill>
                  <a:schemeClr val="dk1"/>
                </a:solidFill>
              </a:rPr>
              <a:t> Add and improve code comments</a:t>
            </a:r>
            <a:endParaRPr sz="24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468313" y="573881"/>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API Design</a:t>
            </a:r>
            <a:endParaRPr/>
          </a:p>
        </p:txBody>
      </p:sp>
      <p:pic>
        <p:nvPicPr>
          <p:cNvPr id="219" name="Google Shape;219;p29"/>
          <p:cNvPicPr preferRelativeResize="0"/>
          <p:nvPr/>
        </p:nvPicPr>
        <p:blipFill>
          <a:blip r:embed="rId3">
            <a:alphaModFix/>
          </a:blip>
          <a:stretch>
            <a:fillRect/>
          </a:stretch>
        </p:blipFill>
        <p:spPr>
          <a:xfrm>
            <a:off x="6165450" y="1398324"/>
            <a:ext cx="3056051" cy="1349775"/>
          </a:xfrm>
          <a:prstGeom prst="rect">
            <a:avLst/>
          </a:prstGeom>
          <a:noFill/>
          <a:ln>
            <a:noFill/>
          </a:ln>
        </p:spPr>
      </p:pic>
      <p:pic>
        <p:nvPicPr>
          <p:cNvPr id="220" name="Google Shape;220;p29"/>
          <p:cNvPicPr preferRelativeResize="0"/>
          <p:nvPr/>
        </p:nvPicPr>
        <p:blipFill>
          <a:blip r:embed="rId4">
            <a:alphaModFix/>
          </a:blip>
          <a:stretch>
            <a:fillRect/>
          </a:stretch>
        </p:blipFill>
        <p:spPr>
          <a:xfrm>
            <a:off x="6633899" y="2571749"/>
            <a:ext cx="2329226" cy="2329226"/>
          </a:xfrm>
          <a:prstGeom prst="rect">
            <a:avLst/>
          </a:prstGeom>
          <a:noFill/>
          <a:ln>
            <a:noFill/>
          </a:ln>
        </p:spPr>
      </p:pic>
      <p:sp>
        <p:nvSpPr>
          <p:cNvPr id="221" name="Google Shape;221;p29"/>
          <p:cNvSpPr txBox="1"/>
          <p:nvPr>
            <p:ph type="title"/>
          </p:nvPr>
        </p:nvSpPr>
        <p:spPr>
          <a:xfrm>
            <a:off x="1872200" y="111300"/>
            <a:ext cx="59046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Back</a:t>
            </a:r>
            <a:r>
              <a:rPr lang="zh-CN" sz="2400">
                <a:solidFill>
                  <a:srgbClr val="FFFFFF"/>
                </a:solidFill>
              </a:rPr>
              <a:t>-End: </a:t>
            </a:r>
            <a:r>
              <a:rPr lang="zh-CN" sz="2400">
                <a:solidFill>
                  <a:srgbClr val="FFFFFF"/>
                </a:solidFill>
              </a:rPr>
              <a:t>Promote Basic Web Function</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pic>
        <p:nvPicPr>
          <p:cNvPr id="222" name="Google Shape;222;p29"/>
          <p:cNvPicPr preferRelativeResize="0"/>
          <p:nvPr/>
        </p:nvPicPr>
        <p:blipFill>
          <a:blip r:embed="rId5">
            <a:alphaModFix/>
          </a:blip>
          <a:stretch>
            <a:fillRect/>
          </a:stretch>
        </p:blipFill>
        <p:spPr>
          <a:xfrm>
            <a:off x="152400" y="1431275"/>
            <a:ext cx="6122704" cy="3160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0"/>
          <p:cNvSpPr txBox="1"/>
          <p:nvPr>
            <p:ph idx="1" type="body"/>
          </p:nvPr>
        </p:nvSpPr>
        <p:spPr>
          <a:xfrm>
            <a:off x="457200" y="1113385"/>
            <a:ext cx="8229600" cy="3157500"/>
          </a:xfrm>
          <a:prstGeom prst="rect">
            <a:avLst/>
          </a:prstGeom>
        </p:spPr>
        <p:txBody>
          <a:bodyPr anchorCtr="0" anchor="t" bIns="45700" lIns="91425" spcFirstLastPara="1" rIns="91425" wrap="square" tIns="45700">
            <a:noAutofit/>
          </a:bodyPr>
          <a:lstStyle/>
          <a:p>
            <a:pPr indent="-431800" lvl="0" marL="457200" rtl="0" algn="l">
              <a:spcBef>
                <a:spcPts val="640"/>
              </a:spcBef>
              <a:spcAft>
                <a:spcPts val="0"/>
              </a:spcAft>
              <a:buSzPts val="3200"/>
              <a:buChar char="•"/>
            </a:pPr>
            <a:r>
              <a:rPr lang="zh-CN"/>
              <a:t>Multi-lan</a:t>
            </a:r>
            <a:r>
              <a:rPr lang="zh-CN"/>
              <a:t>guage Support</a:t>
            </a:r>
            <a:endParaRPr/>
          </a:p>
          <a:p>
            <a:pPr indent="0" lvl="0" marL="457200" rtl="0" algn="l">
              <a:spcBef>
                <a:spcPts val="640"/>
              </a:spcBef>
              <a:spcAft>
                <a:spcPts val="0"/>
              </a:spcAft>
              <a:buNone/>
            </a:pPr>
            <a:r>
              <a:rPr lang="zh-CN"/>
              <a:t> </a:t>
            </a:r>
            <a:endParaRPr/>
          </a:p>
          <a:p>
            <a:pPr indent="-431800" lvl="0" marL="457200" rtl="0" algn="l">
              <a:spcBef>
                <a:spcPts val="640"/>
              </a:spcBef>
              <a:spcAft>
                <a:spcPts val="0"/>
              </a:spcAft>
              <a:buSzPts val="3200"/>
              <a:buChar char="•"/>
            </a:pPr>
            <a:r>
              <a:rPr lang="zh-CN"/>
              <a:t>Improve Upload Flexibility</a:t>
            </a:r>
            <a:endParaRPr/>
          </a:p>
          <a:p>
            <a:pPr indent="0" lvl="0" marL="0" rtl="0" algn="l">
              <a:spcBef>
                <a:spcPts val="640"/>
              </a:spcBef>
              <a:spcAft>
                <a:spcPts val="0"/>
              </a:spcAft>
              <a:buNone/>
            </a:pPr>
            <a:r>
              <a:t/>
            </a:r>
            <a:endParaRPr/>
          </a:p>
          <a:p>
            <a:pPr indent="-431800" lvl="0" marL="457200" rtl="0" algn="l">
              <a:spcBef>
                <a:spcPts val="640"/>
              </a:spcBef>
              <a:spcAft>
                <a:spcPts val="0"/>
              </a:spcAft>
              <a:buSzPts val="3200"/>
              <a:buChar char="•"/>
            </a:pPr>
            <a:r>
              <a:rPr lang="zh-CN"/>
              <a:t>Enable Live Search</a:t>
            </a:r>
            <a:endParaRPr/>
          </a:p>
          <a:p>
            <a:pPr indent="0" lvl="0" marL="0" rtl="0" algn="l">
              <a:spcBef>
                <a:spcPts val="640"/>
              </a:spcBef>
              <a:spcAft>
                <a:spcPts val="0"/>
              </a:spcAft>
              <a:buNone/>
            </a:pPr>
            <a:r>
              <a:rPr lang="zh-CN"/>
              <a:t> </a:t>
            </a:r>
            <a:endParaRPr/>
          </a:p>
        </p:txBody>
      </p:sp>
      <p:sp>
        <p:nvSpPr>
          <p:cNvPr id="228" name="Google Shape;228;p30"/>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Back-End: Promote Basic Web Function</a:t>
            </a:r>
            <a:endParaRPr sz="2400">
              <a:solidFill>
                <a:srgbClr val="FFFFFF"/>
              </a:solidFill>
            </a:endParaRPr>
          </a:p>
        </p:txBody>
      </p:sp>
      <p:sp>
        <p:nvSpPr>
          <p:cNvPr id="229" name="Google Shape;229;p30"/>
          <p:cNvSpPr txBox="1"/>
          <p:nvPr>
            <p:ph type="title"/>
          </p:nvPr>
        </p:nvSpPr>
        <p:spPr>
          <a:xfrm>
            <a:off x="103513" y="485581"/>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Database Design &amp; Implementation: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Back-End: Promote Basic Web Function</a:t>
            </a:r>
            <a:endParaRPr sz="2400">
              <a:solidFill>
                <a:srgbClr val="FFFFFF"/>
              </a:solidFill>
            </a:endParaRPr>
          </a:p>
        </p:txBody>
      </p:sp>
      <p:pic>
        <p:nvPicPr>
          <p:cNvPr id="235" name="Google Shape;235;p31"/>
          <p:cNvPicPr preferRelativeResize="0"/>
          <p:nvPr/>
        </p:nvPicPr>
        <p:blipFill>
          <a:blip r:embed="rId3">
            <a:alphaModFix/>
          </a:blip>
          <a:stretch>
            <a:fillRect/>
          </a:stretch>
        </p:blipFill>
        <p:spPr>
          <a:xfrm>
            <a:off x="1509325" y="708475"/>
            <a:ext cx="5247825" cy="418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txBox="1"/>
          <p:nvPr>
            <p:ph idx="1" type="body"/>
          </p:nvPr>
        </p:nvSpPr>
        <p:spPr>
          <a:xfrm>
            <a:off x="33450" y="1516100"/>
            <a:ext cx="4462200" cy="3377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640"/>
              </a:spcBef>
              <a:spcAft>
                <a:spcPts val="0"/>
              </a:spcAft>
              <a:buSzPts val="1800"/>
              <a:buChar char="•"/>
            </a:pPr>
            <a:r>
              <a:rPr lang="zh-CN" sz="1800"/>
              <a:t>Developing a prototype multi-language function supported guide Website with several example exhibitions.</a:t>
            </a:r>
            <a:endParaRPr sz="1800"/>
          </a:p>
          <a:p>
            <a:pPr indent="-342900" lvl="0" marL="457200" rtl="0" algn="l">
              <a:spcBef>
                <a:spcPts val="0"/>
              </a:spcBef>
              <a:spcAft>
                <a:spcPts val="0"/>
              </a:spcAft>
              <a:buSzPts val="1800"/>
              <a:buChar char="•"/>
            </a:pPr>
            <a:r>
              <a:rPr lang="zh-CN" sz="1800"/>
              <a:t>Project outputs.</a:t>
            </a:r>
            <a:endParaRPr sz="1800"/>
          </a:p>
          <a:p>
            <a:pPr indent="-317500" lvl="1" marL="914400" rtl="0" algn="l">
              <a:spcBef>
                <a:spcPts val="0"/>
              </a:spcBef>
              <a:spcAft>
                <a:spcPts val="0"/>
              </a:spcAft>
              <a:buSzPts val="1400"/>
              <a:buChar char="–"/>
            </a:pPr>
            <a:r>
              <a:rPr lang="zh-CN" sz="1800"/>
              <a:t>Front-End</a:t>
            </a:r>
            <a:endParaRPr sz="1800"/>
          </a:p>
          <a:p>
            <a:pPr indent="-317500" lvl="1" marL="914400" rtl="0" algn="l">
              <a:spcBef>
                <a:spcPts val="0"/>
              </a:spcBef>
              <a:spcAft>
                <a:spcPts val="0"/>
              </a:spcAft>
              <a:buSzPts val="1400"/>
              <a:buChar char="–"/>
            </a:pPr>
            <a:r>
              <a:rPr lang="zh-CN" sz="1800"/>
              <a:t>Back-End</a:t>
            </a:r>
            <a:endParaRPr sz="1800"/>
          </a:p>
          <a:p>
            <a:pPr indent="-342900" lvl="2" marL="1371600" rtl="0" algn="l">
              <a:spcBef>
                <a:spcPts val="0"/>
              </a:spcBef>
              <a:spcAft>
                <a:spcPts val="0"/>
              </a:spcAft>
              <a:buClr>
                <a:srgbClr val="000000"/>
              </a:buClr>
              <a:buSzPts val="1800"/>
              <a:buChar char="•"/>
            </a:pPr>
            <a:r>
              <a:rPr lang="zh-CN" sz="1800">
                <a:solidFill>
                  <a:srgbClr val="000000"/>
                </a:solidFill>
              </a:rPr>
              <a:t>Desicion-making, Teamwork, communication.</a:t>
            </a:r>
            <a:endParaRPr sz="1800">
              <a:solidFill>
                <a:srgbClr val="000000"/>
              </a:solidFill>
            </a:endParaRPr>
          </a:p>
          <a:p>
            <a:pPr indent="-342900" lvl="0" marL="457200" rtl="0" algn="l">
              <a:spcBef>
                <a:spcPts val="0"/>
              </a:spcBef>
              <a:spcAft>
                <a:spcPts val="0"/>
              </a:spcAft>
              <a:buSzPts val="1800"/>
              <a:buChar char="•"/>
            </a:pPr>
            <a:r>
              <a:rPr lang="zh-CN" sz="1800"/>
              <a:t>Reflections.</a:t>
            </a:r>
            <a:endParaRPr sz="1800"/>
          </a:p>
          <a:p>
            <a:pPr indent="0" lvl="0" marL="0" rtl="0" algn="l">
              <a:spcBef>
                <a:spcPts val="640"/>
              </a:spcBef>
              <a:spcAft>
                <a:spcPts val="0"/>
              </a:spcAft>
              <a:buNone/>
            </a:pPr>
            <a:r>
              <a:rPr lang="zh-CN" sz="1800"/>
              <a:t> </a:t>
            </a:r>
            <a:endParaRPr sz="1800"/>
          </a:p>
          <a:p>
            <a:pPr indent="0" lvl="0" marL="914400" rtl="0" algn="l">
              <a:spcBef>
                <a:spcPts val="640"/>
              </a:spcBef>
              <a:spcAft>
                <a:spcPts val="0"/>
              </a:spcAft>
              <a:buNone/>
            </a:pPr>
            <a:r>
              <a:t/>
            </a:r>
            <a:endParaRPr sz="1800"/>
          </a:p>
          <a:p>
            <a:pPr indent="0" lvl="0" marL="0" rtl="0" algn="l">
              <a:spcBef>
                <a:spcPts val="640"/>
              </a:spcBef>
              <a:spcAft>
                <a:spcPts val="0"/>
              </a:spcAft>
              <a:buNone/>
            </a:pPr>
            <a:r>
              <a:t/>
            </a:r>
            <a:endParaRPr sz="1800"/>
          </a:p>
          <a:p>
            <a:pPr indent="0" lvl="0" marL="457200" rtl="0" algn="l">
              <a:lnSpc>
                <a:spcPct val="100000"/>
              </a:lnSpc>
              <a:spcBef>
                <a:spcPts val="640"/>
              </a:spcBef>
              <a:spcAft>
                <a:spcPts val="0"/>
              </a:spcAft>
              <a:buNone/>
            </a:pPr>
            <a:r>
              <a:t/>
            </a:r>
            <a:endParaRPr sz="1800"/>
          </a:p>
          <a:p>
            <a:pPr indent="0" lvl="0" marL="457200" rtl="0" algn="l">
              <a:lnSpc>
                <a:spcPct val="100000"/>
              </a:lnSpc>
              <a:spcBef>
                <a:spcPts val="640"/>
              </a:spcBef>
              <a:spcAft>
                <a:spcPts val="0"/>
              </a:spcAft>
              <a:buNone/>
            </a:pPr>
            <a:r>
              <a:t/>
            </a:r>
            <a:endParaRPr sz="1800"/>
          </a:p>
        </p:txBody>
      </p:sp>
      <p:sp>
        <p:nvSpPr>
          <p:cNvPr id="98" name="Google Shape;98;p14"/>
          <p:cNvSpPr txBox="1"/>
          <p:nvPr>
            <p:ph type="title"/>
          </p:nvPr>
        </p:nvSpPr>
        <p:spPr>
          <a:xfrm>
            <a:off x="122550" y="702437"/>
            <a:ext cx="8229600" cy="69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zh-CN"/>
              <a:t> Introduction</a:t>
            </a:r>
            <a:endParaRPr/>
          </a:p>
        </p:txBody>
      </p:sp>
      <p:sp>
        <p:nvSpPr>
          <p:cNvPr id="99" name="Google Shape;99;p14"/>
          <p:cNvSpPr txBox="1"/>
          <p:nvPr>
            <p:ph idx="12" type="sldNum"/>
          </p:nvPr>
        </p:nvSpPr>
        <p:spPr>
          <a:xfrm>
            <a:off x="8193113" y="4893638"/>
            <a:ext cx="585900" cy="162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CN"/>
              <a:t>‹#›</a:t>
            </a:fld>
            <a:endParaRPr/>
          </a:p>
        </p:txBody>
      </p:sp>
      <p:pic>
        <p:nvPicPr>
          <p:cNvPr id="100" name="Google Shape;100;p14"/>
          <p:cNvPicPr preferRelativeResize="0"/>
          <p:nvPr/>
        </p:nvPicPr>
        <p:blipFill>
          <a:blip r:embed="rId3">
            <a:alphaModFix/>
          </a:blip>
          <a:stretch>
            <a:fillRect/>
          </a:stretch>
        </p:blipFill>
        <p:spPr>
          <a:xfrm>
            <a:off x="4758425" y="632725"/>
            <a:ext cx="3896600" cy="4333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468325" y="726274"/>
            <a:ext cx="8229600" cy="1012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3000"/>
              <a:t>Add and Improve Code Comments</a:t>
            </a:r>
            <a:endParaRPr sz="3000"/>
          </a:p>
          <a:p>
            <a:pPr indent="0" lvl="0" marL="0" rtl="0" algn="l">
              <a:spcBef>
                <a:spcPts val="0"/>
              </a:spcBef>
              <a:spcAft>
                <a:spcPts val="0"/>
              </a:spcAft>
              <a:buNone/>
            </a:pPr>
            <a:r>
              <a:rPr lang="zh-CN" sz="3000"/>
              <a:t>Exsiting API Documentation</a:t>
            </a:r>
            <a:endParaRPr sz="3000"/>
          </a:p>
        </p:txBody>
      </p:sp>
      <p:sp>
        <p:nvSpPr>
          <p:cNvPr id="241" name="Google Shape;241;p32"/>
          <p:cNvSpPr txBox="1"/>
          <p:nvPr>
            <p:ph idx="1" type="body"/>
          </p:nvPr>
        </p:nvSpPr>
        <p:spPr>
          <a:xfrm>
            <a:off x="468325" y="1922410"/>
            <a:ext cx="8229600" cy="31575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Char char="•"/>
            </a:pPr>
            <a:r>
              <a:rPr lang="zh-CN" sz="2400"/>
              <a:t>For inner team and any new </a:t>
            </a:r>
            <a:r>
              <a:rPr lang="zh-CN" sz="2400"/>
              <a:t>members</a:t>
            </a:r>
            <a:endParaRPr sz="2400"/>
          </a:p>
          <a:p>
            <a:pPr indent="0" lvl="0" marL="457200" rtl="0" algn="l">
              <a:spcBef>
                <a:spcPts val="640"/>
              </a:spcBef>
              <a:spcAft>
                <a:spcPts val="0"/>
              </a:spcAft>
              <a:buNone/>
            </a:pPr>
            <a:r>
              <a:t/>
            </a:r>
            <a:endParaRPr sz="2400"/>
          </a:p>
          <a:p>
            <a:pPr indent="-381000" lvl="0" marL="457200" rtl="0" algn="l">
              <a:spcBef>
                <a:spcPts val="640"/>
              </a:spcBef>
              <a:spcAft>
                <a:spcPts val="0"/>
              </a:spcAft>
              <a:buSzPts val="2400"/>
              <a:buChar char="•"/>
            </a:pPr>
            <a:r>
              <a:rPr lang="zh-CN" sz="2400"/>
              <a:t>For stakeholders including clients</a:t>
            </a:r>
            <a:endParaRPr sz="2400"/>
          </a:p>
          <a:p>
            <a:pPr indent="0" lvl="0" marL="0" rtl="0" algn="l">
              <a:spcBef>
                <a:spcPts val="640"/>
              </a:spcBef>
              <a:spcAft>
                <a:spcPts val="0"/>
              </a:spcAft>
              <a:buNone/>
            </a:pPr>
            <a:r>
              <a:t/>
            </a:r>
            <a:endParaRPr/>
          </a:p>
        </p:txBody>
      </p:sp>
      <p:sp>
        <p:nvSpPr>
          <p:cNvPr id="242" name="Google Shape;242;p32"/>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Back-End: </a:t>
            </a:r>
            <a:r>
              <a:rPr lang="zh-CN" sz="2400">
                <a:solidFill>
                  <a:srgbClr val="FFFFFF"/>
                </a:solidFill>
              </a:rPr>
              <a:t>Code improvements</a:t>
            </a:r>
            <a:endParaRPr sz="24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3"/>
          <p:cNvSpPr txBox="1"/>
          <p:nvPr>
            <p:ph idx="1" type="body"/>
          </p:nvPr>
        </p:nvSpPr>
        <p:spPr>
          <a:xfrm>
            <a:off x="-152400" y="1086350"/>
            <a:ext cx="9277800" cy="39126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zh-CN" sz="1800"/>
              <a:t>Reflections of the AP1’s? </a:t>
            </a:r>
            <a:endParaRPr sz="1800"/>
          </a:p>
          <a:p>
            <a:pPr indent="0" lvl="0" marL="914400" rtl="0" algn="l">
              <a:spcBef>
                <a:spcPts val="640"/>
              </a:spcBef>
              <a:spcAft>
                <a:spcPts val="0"/>
              </a:spcAft>
              <a:buNone/>
            </a:pPr>
            <a:r>
              <a:rPr lang="zh-CN" sz="1800"/>
              <a:t>-- Feedbacks analyses.</a:t>
            </a:r>
            <a:endParaRPr sz="1800"/>
          </a:p>
          <a:p>
            <a:pPr indent="-342900" lvl="0" marL="457200" rtl="0" algn="l">
              <a:spcBef>
                <a:spcPts val="640"/>
              </a:spcBef>
              <a:spcAft>
                <a:spcPts val="0"/>
              </a:spcAft>
              <a:buSzPts val="1800"/>
              <a:buChar char="•"/>
            </a:pPr>
            <a:r>
              <a:rPr lang="zh-CN" sz="1800"/>
              <a:t>Weekly / sprint planning, tasks achieved, project is in good process.</a:t>
            </a:r>
            <a:endParaRPr sz="1800"/>
          </a:p>
          <a:p>
            <a:pPr indent="0" lvl="0" marL="914400" rtl="0" algn="l">
              <a:spcBef>
                <a:spcPts val="640"/>
              </a:spcBef>
              <a:spcAft>
                <a:spcPts val="0"/>
              </a:spcAft>
              <a:buNone/>
            </a:pPr>
            <a:r>
              <a:rPr lang="zh-CN" sz="1800"/>
              <a:t>-- Tasks assignment, cooperations of front-end team and back-end team.</a:t>
            </a:r>
            <a:endParaRPr sz="1800"/>
          </a:p>
          <a:p>
            <a:pPr indent="0" lvl="0" marL="914400" rtl="0" algn="l">
              <a:spcBef>
                <a:spcPts val="640"/>
              </a:spcBef>
              <a:spcAft>
                <a:spcPts val="0"/>
              </a:spcAft>
              <a:buNone/>
            </a:pPr>
            <a:r>
              <a:rPr lang="zh-CN" sz="1800"/>
              <a:t>-- Every meeting, everyone states what they worked on last week.</a:t>
            </a:r>
            <a:endParaRPr sz="1800"/>
          </a:p>
          <a:p>
            <a:pPr indent="0" lvl="0" marL="914400" rtl="0" algn="l">
              <a:spcBef>
                <a:spcPts val="640"/>
              </a:spcBef>
              <a:spcAft>
                <a:spcPts val="0"/>
              </a:spcAft>
              <a:buNone/>
            </a:pPr>
            <a:r>
              <a:rPr lang="zh-CN" sz="1800"/>
              <a:t>-- Remember our current process, to get useful suggestions from client and tutor.</a:t>
            </a:r>
            <a:endParaRPr sz="1800"/>
          </a:p>
          <a:p>
            <a:pPr indent="-342900" lvl="0" marL="457200" rtl="0" algn="l">
              <a:spcBef>
                <a:spcPts val="640"/>
              </a:spcBef>
              <a:spcAft>
                <a:spcPts val="0"/>
              </a:spcAft>
              <a:buSzPts val="1800"/>
              <a:buChar char="•"/>
            </a:pPr>
            <a:r>
              <a:rPr lang="zh-CN" sz="1800"/>
              <a:t>Issue: Already worked very well. However, still some tasks </a:t>
            </a:r>
            <a:r>
              <a:rPr lang="zh-CN" sz="1800"/>
              <a:t>delayed</a:t>
            </a:r>
            <a:r>
              <a:rPr lang="zh-CN" sz="1800"/>
              <a:t>, some tasks had not achieved clients’ requirements.</a:t>
            </a:r>
            <a:endParaRPr sz="1800"/>
          </a:p>
          <a:p>
            <a:pPr indent="-342900" lvl="1" marL="914400" rtl="0" algn="l">
              <a:spcBef>
                <a:spcPts val="560"/>
              </a:spcBef>
              <a:spcAft>
                <a:spcPts val="0"/>
              </a:spcAft>
              <a:buSzPts val="1800"/>
              <a:buChar char="–"/>
            </a:pPr>
            <a:r>
              <a:rPr lang="zh-CN" sz="1800"/>
              <a:t>Main reason: lack of communication</a:t>
            </a:r>
            <a:endParaRPr sz="1800"/>
          </a:p>
          <a:p>
            <a:pPr indent="0" lvl="0" marL="914400" rtl="0" algn="l">
              <a:spcBef>
                <a:spcPts val="640"/>
              </a:spcBef>
              <a:spcAft>
                <a:spcPts val="0"/>
              </a:spcAft>
              <a:buClr>
                <a:schemeClr val="dk1"/>
              </a:buClr>
              <a:buSzPts val="1100"/>
              <a:buFont typeface="Arial"/>
              <a:buNone/>
            </a:pPr>
            <a:r>
              <a:t/>
            </a:r>
            <a:endParaRPr sz="1400"/>
          </a:p>
          <a:p>
            <a:pPr indent="0" lvl="0" marL="0" rtl="0" algn="l">
              <a:spcBef>
                <a:spcPts val="640"/>
              </a:spcBef>
              <a:spcAft>
                <a:spcPts val="0"/>
              </a:spcAft>
              <a:buClr>
                <a:schemeClr val="dk1"/>
              </a:buClr>
              <a:buSzPts val="1100"/>
              <a:buFont typeface="Arial"/>
              <a:buNone/>
            </a:pPr>
            <a:r>
              <a:t/>
            </a:r>
            <a:endParaRPr sz="1400"/>
          </a:p>
          <a:p>
            <a:pPr indent="0" lvl="0" marL="0" rtl="0" algn="l">
              <a:spcBef>
                <a:spcPts val="640"/>
              </a:spcBef>
              <a:spcAft>
                <a:spcPts val="0"/>
              </a:spcAft>
              <a:buNone/>
            </a:pPr>
            <a:r>
              <a:t/>
            </a:r>
            <a:endParaRPr sz="1400"/>
          </a:p>
        </p:txBody>
      </p:sp>
      <p:sp>
        <p:nvSpPr>
          <p:cNvPr id="249" name="Google Shape;249;p33"/>
          <p:cNvSpPr txBox="1"/>
          <p:nvPr>
            <p:ph type="title"/>
          </p:nvPr>
        </p:nvSpPr>
        <p:spPr>
          <a:xfrm>
            <a:off x="122550" y="550037"/>
            <a:ext cx="8229600" cy="69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zh-CN"/>
              <a:t>Reflection-- prepare for the next stage</a:t>
            </a:r>
            <a:endParaRPr/>
          </a:p>
        </p:txBody>
      </p:sp>
      <p:sp>
        <p:nvSpPr>
          <p:cNvPr id="250" name="Google Shape;250;p33"/>
          <p:cNvSpPr txBox="1"/>
          <p:nvPr>
            <p:ph idx="12" type="sldNum"/>
          </p:nvPr>
        </p:nvSpPr>
        <p:spPr>
          <a:xfrm>
            <a:off x="8193113" y="4893638"/>
            <a:ext cx="585900" cy="162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C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468313" y="573881"/>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000000"/>
                </a:solidFill>
              </a:rPr>
              <a:t>Feedback Analyses:</a:t>
            </a:r>
            <a:endParaRPr sz="2400">
              <a:solidFill>
                <a:srgbClr val="000000"/>
              </a:solidFill>
            </a:endParaRPr>
          </a:p>
        </p:txBody>
      </p:sp>
      <p:sp>
        <p:nvSpPr>
          <p:cNvPr id="256" name="Google Shape;256;p34"/>
          <p:cNvSpPr txBox="1"/>
          <p:nvPr>
            <p:ph idx="1" type="body"/>
          </p:nvPr>
        </p:nvSpPr>
        <p:spPr>
          <a:xfrm>
            <a:off x="457200" y="1437085"/>
            <a:ext cx="8229600" cy="3157500"/>
          </a:xfrm>
          <a:prstGeom prst="rect">
            <a:avLst/>
          </a:prstGeom>
        </p:spPr>
        <p:txBody>
          <a:bodyPr anchorCtr="0" anchor="t" bIns="45700" lIns="91425" spcFirstLastPara="1" rIns="91425" wrap="square" tIns="45700">
            <a:noAutofit/>
          </a:bodyPr>
          <a:lstStyle/>
          <a:p>
            <a:pPr indent="-342900" lvl="0" marL="457200" rtl="0" algn="l">
              <a:spcBef>
                <a:spcPts val="640"/>
              </a:spcBef>
              <a:spcAft>
                <a:spcPts val="0"/>
              </a:spcAft>
              <a:buClr>
                <a:srgbClr val="000000"/>
              </a:buClr>
              <a:buSzPts val="1800"/>
              <a:buAutoNum type="arabicPeriod"/>
            </a:pPr>
            <a:r>
              <a:rPr lang="zh-CN" sz="1800">
                <a:solidFill>
                  <a:srgbClr val="000000"/>
                </a:solidFill>
              </a:rPr>
              <a:t>More detailed information delivery of several sections.</a:t>
            </a:r>
            <a:endParaRPr sz="1800">
              <a:solidFill>
                <a:srgbClr val="000000"/>
              </a:solidFill>
            </a:endParaRPr>
          </a:p>
          <a:p>
            <a:pPr indent="-342900" lvl="1" marL="914400" rtl="0" algn="l">
              <a:spcBef>
                <a:spcPts val="0"/>
              </a:spcBef>
              <a:spcAft>
                <a:spcPts val="0"/>
              </a:spcAft>
              <a:buClr>
                <a:srgbClr val="000000"/>
              </a:buClr>
              <a:buSzPts val="1800"/>
              <a:buAutoNum type="alphaLcPeriod"/>
            </a:pPr>
            <a:r>
              <a:rPr lang="zh-CN" sz="1800">
                <a:solidFill>
                  <a:srgbClr val="000000"/>
                </a:solidFill>
              </a:rPr>
              <a:t>Communications: Not the communication approach, the communications which is relative to the project process.(</a:t>
            </a:r>
            <a:r>
              <a:rPr lang="zh-CN" sz="1800">
                <a:solidFill>
                  <a:srgbClr val="000000"/>
                </a:solidFill>
              </a:rPr>
              <a:t>improvement in presentation delivery</a:t>
            </a:r>
            <a:r>
              <a:rPr lang="zh-CN" sz="1800">
                <a:solidFill>
                  <a:srgbClr val="000000"/>
                </a:solidFill>
              </a:rPr>
              <a:t>)</a:t>
            </a:r>
            <a:endParaRPr sz="1800">
              <a:solidFill>
                <a:srgbClr val="000000"/>
              </a:solidFill>
            </a:endParaRPr>
          </a:p>
          <a:p>
            <a:pPr indent="-342900" lvl="1" marL="914400" rtl="0" algn="l">
              <a:spcBef>
                <a:spcPts val="0"/>
              </a:spcBef>
              <a:spcAft>
                <a:spcPts val="0"/>
              </a:spcAft>
              <a:buClr>
                <a:srgbClr val="000000"/>
              </a:buClr>
              <a:buSzPts val="1800"/>
              <a:buAutoNum type="alphaLcPeriod"/>
            </a:pPr>
            <a:r>
              <a:rPr lang="zh-CN" sz="1800">
                <a:solidFill>
                  <a:srgbClr val="000000"/>
                </a:solidFill>
              </a:rPr>
              <a:t>Teamwork: More detaliled informations beyond just meetings.</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zh-CN" sz="1800">
                <a:solidFill>
                  <a:srgbClr val="000000"/>
                </a:solidFill>
              </a:rPr>
              <a:t>Focus on how can we show the difference between the two APs.</a:t>
            </a:r>
            <a:endParaRPr sz="1800">
              <a:solidFill>
                <a:srgbClr val="000000"/>
              </a:solidFill>
            </a:endParaRPr>
          </a:p>
          <a:p>
            <a:pPr indent="-342900" lvl="1" marL="914400" rtl="0" algn="l">
              <a:spcBef>
                <a:spcPts val="0"/>
              </a:spcBef>
              <a:spcAft>
                <a:spcPts val="0"/>
              </a:spcAft>
              <a:buClr>
                <a:srgbClr val="000000"/>
              </a:buClr>
              <a:buSzPts val="1800"/>
              <a:buAutoNum type="alphaLcPeriod"/>
            </a:pPr>
            <a:r>
              <a:rPr lang="zh-CN" sz="1800">
                <a:solidFill>
                  <a:srgbClr val="000000"/>
                </a:solidFill>
              </a:rPr>
              <a:t>Output: Decisions/schedule changes. (Maximise actioning of insights)</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zh-CN" sz="1800">
                <a:solidFill>
                  <a:srgbClr val="000000"/>
                </a:solidFill>
              </a:rPr>
              <a:t>Presentation </a:t>
            </a:r>
            <a:r>
              <a:rPr lang="zh-CN" sz="1800">
                <a:solidFill>
                  <a:srgbClr val="000000"/>
                </a:solidFill>
              </a:rPr>
              <a:t>performance</a:t>
            </a:r>
            <a:r>
              <a:rPr lang="zh-CN" sz="1800">
                <a:solidFill>
                  <a:srgbClr val="000000"/>
                </a:solidFill>
              </a:rPr>
              <a:t>, based on assessments, the same contents appear in different sections, not wise to conclude in one sections:</a:t>
            </a:r>
            <a:endParaRPr sz="1800">
              <a:solidFill>
                <a:srgbClr val="000000"/>
              </a:solidFill>
            </a:endParaRPr>
          </a:p>
          <a:p>
            <a:pPr indent="-342900" lvl="1" marL="914400" rtl="0" algn="l">
              <a:spcBef>
                <a:spcPts val="0"/>
              </a:spcBef>
              <a:spcAft>
                <a:spcPts val="0"/>
              </a:spcAft>
              <a:buClr>
                <a:srgbClr val="000000"/>
              </a:buClr>
              <a:buSzPts val="1800"/>
              <a:buAutoNum type="alphaLcPeriod"/>
            </a:pPr>
            <a:r>
              <a:rPr lang="zh-CN" sz="1800"/>
              <a:t>Presentation form change, based on contents sections.(Will it be clear for the tutors and examiner?)</a:t>
            </a:r>
            <a:endParaRPr sz="18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5"/>
          <p:cNvSpPr txBox="1"/>
          <p:nvPr>
            <p:ph idx="1" type="body"/>
          </p:nvPr>
        </p:nvSpPr>
        <p:spPr>
          <a:xfrm>
            <a:off x="-152400" y="1086350"/>
            <a:ext cx="9277800" cy="3912600"/>
          </a:xfrm>
          <a:prstGeom prst="rect">
            <a:avLst/>
          </a:prstGeom>
          <a:noFill/>
          <a:ln>
            <a:noFill/>
          </a:ln>
        </p:spPr>
        <p:txBody>
          <a:bodyPr anchorCtr="0" anchor="t" bIns="45700" lIns="91425" spcFirstLastPara="1" rIns="91425" wrap="square" tIns="45700">
            <a:noAutofit/>
          </a:bodyPr>
          <a:lstStyle/>
          <a:p>
            <a:pPr indent="-342900" lvl="0" marL="457200" rtl="0" algn="l">
              <a:spcBef>
                <a:spcPts val="640"/>
              </a:spcBef>
              <a:spcAft>
                <a:spcPts val="0"/>
              </a:spcAft>
              <a:buSzPts val="1800"/>
              <a:buChar char="•"/>
            </a:pPr>
            <a:r>
              <a:rPr lang="zh-CN" sz="1800"/>
              <a:t>Weekly / sprint planning, tasks achieved, project is in good process.</a:t>
            </a:r>
            <a:endParaRPr sz="1800"/>
          </a:p>
          <a:p>
            <a:pPr indent="0" lvl="0" marL="914400" rtl="0" algn="l">
              <a:spcBef>
                <a:spcPts val="640"/>
              </a:spcBef>
              <a:spcAft>
                <a:spcPts val="0"/>
              </a:spcAft>
              <a:buNone/>
            </a:pPr>
            <a:r>
              <a:rPr lang="zh-CN" sz="1800"/>
              <a:t>-- Tasks assignment, cooperations of front-end team and back-end team.</a:t>
            </a:r>
            <a:endParaRPr sz="1800"/>
          </a:p>
          <a:p>
            <a:pPr indent="0" lvl="0" marL="914400" rtl="0" algn="l">
              <a:spcBef>
                <a:spcPts val="640"/>
              </a:spcBef>
              <a:spcAft>
                <a:spcPts val="0"/>
              </a:spcAft>
              <a:buNone/>
            </a:pPr>
            <a:r>
              <a:rPr lang="zh-CN" sz="1800"/>
              <a:t>-- Every meeting, everyone states what they worked on last week.</a:t>
            </a:r>
            <a:endParaRPr sz="1800"/>
          </a:p>
          <a:p>
            <a:pPr indent="0" lvl="0" marL="914400" rtl="0" algn="l">
              <a:spcBef>
                <a:spcPts val="640"/>
              </a:spcBef>
              <a:spcAft>
                <a:spcPts val="0"/>
              </a:spcAft>
              <a:buNone/>
            </a:pPr>
            <a:r>
              <a:rPr lang="zh-CN" sz="1800"/>
              <a:t>-- Remember our current process, to get useful suggestions from client and tutor.</a:t>
            </a:r>
            <a:endParaRPr sz="1800"/>
          </a:p>
          <a:p>
            <a:pPr indent="-342900" lvl="0" marL="457200" rtl="0" algn="l">
              <a:spcBef>
                <a:spcPts val="640"/>
              </a:spcBef>
              <a:spcAft>
                <a:spcPts val="0"/>
              </a:spcAft>
              <a:buSzPts val="1800"/>
              <a:buChar char="•"/>
            </a:pPr>
            <a:r>
              <a:rPr lang="zh-CN" sz="1800"/>
              <a:t>Issue: Already worked very well. However, still some tasks delayed, some tasks had not achieved clients’ requirements.</a:t>
            </a:r>
            <a:endParaRPr sz="1800"/>
          </a:p>
          <a:p>
            <a:pPr indent="-342900" lvl="1" marL="914400" rtl="0" algn="l">
              <a:spcBef>
                <a:spcPts val="560"/>
              </a:spcBef>
              <a:spcAft>
                <a:spcPts val="0"/>
              </a:spcAft>
              <a:buSzPts val="1800"/>
              <a:buChar char="–"/>
            </a:pPr>
            <a:r>
              <a:rPr lang="zh-CN" sz="1800"/>
              <a:t>Main reason: less communication</a:t>
            </a:r>
            <a:endParaRPr sz="1800"/>
          </a:p>
          <a:p>
            <a:pPr indent="0" lvl="0" marL="914400" rtl="0" algn="l">
              <a:spcBef>
                <a:spcPts val="640"/>
              </a:spcBef>
              <a:spcAft>
                <a:spcPts val="0"/>
              </a:spcAft>
              <a:buNone/>
            </a:pPr>
            <a:r>
              <a:rPr lang="zh-CN" sz="1800"/>
              <a:t>-- Only delivery tasks on Thursday client meeting, which delay the discussion with our clients of several questions we had met when developing tasks. </a:t>
            </a:r>
            <a:endParaRPr sz="1800"/>
          </a:p>
          <a:p>
            <a:pPr indent="0" lvl="0" marL="914400" rtl="0" algn="l">
              <a:spcBef>
                <a:spcPts val="640"/>
              </a:spcBef>
              <a:spcAft>
                <a:spcPts val="0"/>
              </a:spcAft>
              <a:buNone/>
            </a:pPr>
            <a:r>
              <a:rPr lang="zh-CN" sz="1800"/>
              <a:t>-- Have not get latest feedback from our client of the current process.</a:t>
            </a:r>
            <a:endParaRPr sz="1800"/>
          </a:p>
          <a:p>
            <a:pPr indent="-342900" lvl="1" marL="914400" rtl="0" algn="l">
              <a:spcBef>
                <a:spcPts val="640"/>
              </a:spcBef>
              <a:spcAft>
                <a:spcPts val="0"/>
              </a:spcAft>
              <a:buSzPts val="1800"/>
              <a:buChar char="–"/>
            </a:pPr>
            <a:r>
              <a:rPr lang="zh-CN" sz="1800"/>
              <a:t>More tasks delivery on Trello and more communication on Slack, have more client meetings.</a:t>
            </a:r>
            <a:endParaRPr sz="1800"/>
          </a:p>
          <a:p>
            <a:pPr indent="0" lvl="0" marL="914400" rtl="0" algn="l">
              <a:spcBef>
                <a:spcPts val="640"/>
              </a:spcBef>
              <a:spcAft>
                <a:spcPts val="0"/>
              </a:spcAft>
              <a:buClr>
                <a:schemeClr val="dk1"/>
              </a:buClr>
              <a:buSzPts val="1100"/>
              <a:buFont typeface="Arial"/>
              <a:buNone/>
            </a:pPr>
            <a:r>
              <a:t/>
            </a:r>
            <a:endParaRPr sz="1800"/>
          </a:p>
          <a:p>
            <a:pPr indent="0" lvl="0" marL="914400" rtl="0" algn="l">
              <a:spcBef>
                <a:spcPts val="640"/>
              </a:spcBef>
              <a:spcAft>
                <a:spcPts val="0"/>
              </a:spcAft>
              <a:buClr>
                <a:schemeClr val="dk1"/>
              </a:buClr>
              <a:buSzPts val="1100"/>
              <a:buFont typeface="Arial"/>
              <a:buNone/>
            </a:pPr>
            <a:r>
              <a:t/>
            </a:r>
            <a:endParaRPr sz="1400"/>
          </a:p>
          <a:p>
            <a:pPr indent="0" lvl="0" marL="0" rtl="0" algn="l">
              <a:spcBef>
                <a:spcPts val="640"/>
              </a:spcBef>
              <a:spcAft>
                <a:spcPts val="0"/>
              </a:spcAft>
              <a:buClr>
                <a:schemeClr val="dk1"/>
              </a:buClr>
              <a:buSzPts val="1100"/>
              <a:buFont typeface="Arial"/>
              <a:buNone/>
            </a:pPr>
            <a:r>
              <a:t/>
            </a:r>
            <a:endParaRPr sz="1400"/>
          </a:p>
          <a:p>
            <a:pPr indent="0" lvl="0" marL="0" rtl="0" algn="l">
              <a:spcBef>
                <a:spcPts val="640"/>
              </a:spcBef>
              <a:spcAft>
                <a:spcPts val="0"/>
              </a:spcAft>
              <a:buNone/>
            </a:pPr>
            <a:r>
              <a:t/>
            </a:r>
            <a:endParaRPr sz="1400"/>
          </a:p>
          <a:p>
            <a:pPr indent="0" lvl="0" marL="914400" rtl="0" algn="l">
              <a:spcBef>
                <a:spcPts val="640"/>
              </a:spcBef>
              <a:spcAft>
                <a:spcPts val="0"/>
              </a:spcAft>
              <a:buNone/>
            </a:pPr>
            <a:r>
              <a:t/>
            </a:r>
            <a:endParaRPr sz="1800"/>
          </a:p>
          <a:p>
            <a:pPr indent="0" lvl="0" marL="0" rtl="0" algn="l">
              <a:spcBef>
                <a:spcPts val="640"/>
              </a:spcBef>
              <a:spcAft>
                <a:spcPts val="0"/>
              </a:spcAft>
              <a:buNone/>
            </a:pPr>
            <a:r>
              <a:t/>
            </a:r>
            <a:endParaRPr sz="1400"/>
          </a:p>
        </p:txBody>
      </p:sp>
      <p:sp>
        <p:nvSpPr>
          <p:cNvPr id="263" name="Google Shape;263;p35"/>
          <p:cNvSpPr txBox="1"/>
          <p:nvPr>
            <p:ph type="title"/>
          </p:nvPr>
        </p:nvSpPr>
        <p:spPr>
          <a:xfrm>
            <a:off x="122550" y="550037"/>
            <a:ext cx="8229600" cy="69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zh-CN"/>
              <a:t>Reflection-- prepare for the next stage</a:t>
            </a:r>
            <a:endParaRPr/>
          </a:p>
        </p:txBody>
      </p:sp>
      <p:sp>
        <p:nvSpPr>
          <p:cNvPr id="264" name="Google Shape;264;p35"/>
          <p:cNvSpPr txBox="1"/>
          <p:nvPr>
            <p:ph idx="12" type="sldNum"/>
          </p:nvPr>
        </p:nvSpPr>
        <p:spPr>
          <a:xfrm>
            <a:off x="8193113" y="4893638"/>
            <a:ext cx="585900" cy="162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C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468313" y="573881"/>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36"/>
          <p:cNvSpPr txBox="1"/>
          <p:nvPr>
            <p:ph idx="1" type="body"/>
          </p:nvPr>
        </p:nvSpPr>
        <p:spPr>
          <a:xfrm>
            <a:off x="457200" y="1437085"/>
            <a:ext cx="8229600" cy="3157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640"/>
              </a:spcBef>
              <a:spcAft>
                <a:spcPts val="0"/>
              </a:spcAft>
              <a:buSzPts val="3200"/>
              <a:buNone/>
            </a:pPr>
            <a:r>
              <a:t/>
            </a:r>
            <a:endParaRPr/>
          </a:p>
          <a:p>
            <a:pPr indent="0" lvl="0" marL="0" rtl="0" algn="ctr">
              <a:lnSpc>
                <a:spcPct val="100000"/>
              </a:lnSpc>
              <a:spcBef>
                <a:spcPts val="640"/>
              </a:spcBef>
              <a:spcAft>
                <a:spcPts val="0"/>
              </a:spcAft>
              <a:buSzPts val="3200"/>
              <a:buNone/>
            </a:pPr>
            <a:r>
              <a:t/>
            </a:r>
            <a:endParaRPr/>
          </a:p>
          <a:p>
            <a:pPr indent="0" lvl="0" marL="0" rtl="0" algn="ctr">
              <a:lnSpc>
                <a:spcPct val="100000"/>
              </a:lnSpc>
              <a:spcBef>
                <a:spcPts val="640"/>
              </a:spcBef>
              <a:spcAft>
                <a:spcPts val="0"/>
              </a:spcAft>
              <a:buSzPts val="3200"/>
              <a:buNone/>
            </a:pPr>
            <a:r>
              <a:rPr lang="zh-CN" sz="3600"/>
              <a:t>Thank you!</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5"/>
          <p:cNvSpPr txBox="1"/>
          <p:nvPr>
            <p:ph idx="12" type="sldNum"/>
          </p:nvPr>
        </p:nvSpPr>
        <p:spPr>
          <a:xfrm>
            <a:off x="8101013" y="4948238"/>
            <a:ext cx="585900" cy="162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CN"/>
              <a:t>‹#›</a:t>
            </a:fld>
            <a:endParaRPr/>
          </a:p>
        </p:txBody>
      </p:sp>
      <p:graphicFrame>
        <p:nvGraphicFramePr>
          <p:cNvPr id="107" name="Google Shape;107;p15"/>
          <p:cNvGraphicFramePr/>
          <p:nvPr/>
        </p:nvGraphicFramePr>
        <p:xfrm>
          <a:off x="1165125" y="1101763"/>
          <a:ext cx="3000000" cy="3000000"/>
        </p:xfrm>
        <a:graphic>
          <a:graphicData uri="http://schemas.openxmlformats.org/drawingml/2006/table">
            <a:tbl>
              <a:tblPr>
                <a:noFill/>
                <a:tableStyleId>{A0DAAFC5-CA84-4AD7-A874-778D652DF985}</a:tableStyleId>
              </a:tblPr>
              <a:tblGrid>
                <a:gridCol w="2234175"/>
                <a:gridCol w="4929450"/>
              </a:tblGrid>
              <a:tr h="509525">
                <a:tc>
                  <a:txBody>
                    <a:bodyPr/>
                    <a:lstStyle/>
                    <a:p>
                      <a:pPr indent="0" lvl="0" marL="0" rtl="0" algn="l">
                        <a:spcBef>
                          <a:spcPts val="0"/>
                        </a:spcBef>
                        <a:spcAft>
                          <a:spcPts val="0"/>
                        </a:spcAft>
                        <a:buNone/>
                      </a:pPr>
                      <a:r>
                        <a:rPr lang="zh-CN" sz="1800"/>
                        <a:t>Week 2-3</a:t>
                      </a:r>
                      <a:endParaRPr sz="1800"/>
                    </a:p>
                  </a:txBody>
                  <a:tcPr marT="91425" marB="91425" marR="91425" marL="91425"/>
                </a:tc>
                <a:tc>
                  <a:txBody>
                    <a:bodyPr/>
                    <a:lstStyle/>
                    <a:p>
                      <a:pPr indent="0" lvl="0" marL="0" rtl="0" algn="l">
                        <a:spcBef>
                          <a:spcPts val="0"/>
                        </a:spcBef>
                        <a:spcAft>
                          <a:spcPts val="0"/>
                        </a:spcAft>
                        <a:buNone/>
                      </a:pPr>
                      <a:r>
                        <a:rPr lang="zh-CN" sz="1800"/>
                        <a:t>Requirements discovery</a:t>
                      </a:r>
                      <a:endParaRPr sz="1800"/>
                    </a:p>
                  </a:txBody>
                  <a:tcPr marT="91425" marB="91425" marR="91425" marL="91425"/>
                </a:tc>
              </a:tr>
              <a:tr h="707625">
                <a:tc>
                  <a:txBody>
                    <a:bodyPr/>
                    <a:lstStyle/>
                    <a:p>
                      <a:pPr indent="0" lvl="0" marL="0" rtl="0" algn="l">
                        <a:spcBef>
                          <a:spcPts val="0"/>
                        </a:spcBef>
                        <a:spcAft>
                          <a:spcPts val="0"/>
                        </a:spcAft>
                        <a:buClr>
                          <a:schemeClr val="dk1"/>
                        </a:buClr>
                        <a:buSzPts val="1100"/>
                        <a:buFont typeface="Arial"/>
                        <a:buNone/>
                      </a:pPr>
                      <a:r>
                        <a:rPr lang="zh-CN" sz="1800">
                          <a:solidFill>
                            <a:schemeClr val="dk1"/>
                          </a:solidFill>
                        </a:rPr>
                        <a:t>Week 4-5</a:t>
                      </a:r>
                      <a:endParaRPr sz="1800"/>
                    </a:p>
                  </a:txBody>
                  <a:tcPr marT="91425" marB="91425" marR="91425" marL="91425"/>
                </a:tc>
                <a:tc>
                  <a:txBody>
                    <a:bodyPr/>
                    <a:lstStyle/>
                    <a:p>
                      <a:pPr indent="0" lvl="0" marL="0" rtl="0" algn="l">
                        <a:spcBef>
                          <a:spcPts val="0"/>
                        </a:spcBef>
                        <a:spcAft>
                          <a:spcPts val="0"/>
                        </a:spcAft>
                        <a:buNone/>
                      </a:pPr>
                      <a:r>
                        <a:rPr lang="zh-CN" sz="1800"/>
                        <a:t>Optimize existing system (Code Refactoring)</a:t>
                      </a:r>
                      <a:endParaRPr sz="1800"/>
                    </a:p>
                    <a:p>
                      <a:pPr indent="0" lvl="0" marL="0" rtl="0" algn="l">
                        <a:spcBef>
                          <a:spcPts val="0"/>
                        </a:spcBef>
                        <a:spcAft>
                          <a:spcPts val="0"/>
                        </a:spcAft>
                        <a:buNone/>
                      </a:pPr>
                      <a:r>
                        <a:rPr lang="zh-CN" sz="1800"/>
                        <a:t> and add searching functions</a:t>
                      </a:r>
                      <a:endParaRPr sz="1800"/>
                    </a:p>
                  </a:txBody>
                  <a:tcPr marT="91425" marB="91425" marR="91425" marL="91425"/>
                </a:tc>
              </a:tr>
              <a:tr h="707625">
                <a:tc>
                  <a:txBody>
                    <a:bodyPr/>
                    <a:lstStyle/>
                    <a:p>
                      <a:pPr indent="0" lvl="0" marL="0" rtl="0" algn="l">
                        <a:spcBef>
                          <a:spcPts val="0"/>
                        </a:spcBef>
                        <a:spcAft>
                          <a:spcPts val="0"/>
                        </a:spcAft>
                        <a:buClr>
                          <a:schemeClr val="dk1"/>
                        </a:buClr>
                        <a:buSzPts val="1100"/>
                        <a:buFont typeface="Arial"/>
                        <a:buNone/>
                      </a:pPr>
                      <a:r>
                        <a:rPr lang="zh-CN" sz="1800">
                          <a:solidFill>
                            <a:schemeClr val="dk1"/>
                          </a:solidFill>
                        </a:rPr>
                        <a:t>Week 6-7</a:t>
                      </a:r>
                      <a:endParaRPr sz="1800"/>
                    </a:p>
                  </a:txBody>
                  <a:tcPr marT="91425" marB="91425" marR="91425" marL="91425"/>
                </a:tc>
                <a:tc>
                  <a:txBody>
                    <a:bodyPr/>
                    <a:lstStyle/>
                    <a:p>
                      <a:pPr indent="0" lvl="0" marL="0" rtl="0" algn="l">
                        <a:spcBef>
                          <a:spcPts val="0"/>
                        </a:spcBef>
                        <a:spcAft>
                          <a:spcPts val="0"/>
                        </a:spcAft>
                        <a:buNone/>
                      </a:pPr>
                      <a:r>
                        <a:rPr lang="zh-CN" sz="1800"/>
                        <a:t>Build a prototype guide for National Captial Exhbition</a:t>
                      </a:r>
                      <a:endParaRPr sz="1800"/>
                    </a:p>
                  </a:txBody>
                  <a:tcPr marT="91425" marB="91425" marR="91425" marL="91425"/>
                </a:tc>
              </a:tr>
              <a:tr h="707625">
                <a:tc>
                  <a:txBody>
                    <a:bodyPr/>
                    <a:lstStyle/>
                    <a:p>
                      <a:pPr indent="0" lvl="0" marL="0" rtl="0" algn="l">
                        <a:spcBef>
                          <a:spcPts val="0"/>
                        </a:spcBef>
                        <a:spcAft>
                          <a:spcPts val="0"/>
                        </a:spcAft>
                        <a:buClr>
                          <a:schemeClr val="dk1"/>
                        </a:buClr>
                        <a:buSzPts val="1100"/>
                        <a:buFont typeface="Arial"/>
                        <a:buNone/>
                      </a:pPr>
                      <a:r>
                        <a:rPr lang="zh-CN" sz="1800">
                          <a:solidFill>
                            <a:schemeClr val="dk1"/>
                          </a:solidFill>
                        </a:rPr>
                        <a:t>Week 8-9</a:t>
                      </a:r>
                      <a:endParaRPr sz="1800"/>
                    </a:p>
                  </a:txBody>
                  <a:tcPr marT="91425" marB="91425" marR="91425" marL="91425"/>
                </a:tc>
                <a:tc>
                  <a:txBody>
                    <a:bodyPr/>
                    <a:lstStyle/>
                    <a:p>
                      <a:pPr indent="0" lvl="0" marL="0" rtl="0" algn="l">
                        <a:spcBef>
                          <a:spcPts val="0"/>
                        </a:spcBef>
                        <a:spcAft>
                          <a:spcPts val="0"/>
                        </a:spcAft>
                        <a:buNone/>
                      </a:pPr>
                      <a:r>
                        <a:rPr lang="zh-CN" sz="1800"/>
                        <a:t>Improve the both visitor and admin system, add new functions</a:t>
                      </a:r>
                      <a:endParaRPr sz="1800"/>
                    </a:p>
                  </a:txBody>
                  <a:tcPr marT="91425" marB="91425" marR="91425" marL="91425"/>
                </a:tc>
              </a:tr>
              <a:tr h="509525">
                <a:tc>
                  <a:txBody>
                    <a:bodyPr/>
                    <a:lstStyle/>
                    <a:p>
                      <a:pPr indent="0" lvl="0" marL="0" rtl="0" algn="l">
                        <a:spcBef>
                          <a:spcPts val="0"/>
                        </a:spcBef>
                        <a:spcAft>
                          <a:spcPts val="0"/>
                        </a:spcAft>
                        <a:buClr>
                          <a:schemeClr val="dk1"/>
                        </a:buClr>
                        <a:buSzPts val="1100"/>
                        <a:buFont typeface="Arial"/>
                        <a:buNone/>
                      </a:pPr>
                      <a:r>
                        <a:rPr lang="zh-CN" sz="1800">
                          <a:solidFill>
                            <a:schemeClr val="dk1"/>
                          </a:solidFill>
                        </a:rPr>
                        <a:t>Week 10-11</a:t>
                      </a:r>
                      <a:endParaRPr sz="1800"/>
                    </a:p>
                  </a:txBody>
                  <a:tcPr marT="91425" marB="91425" marR="91425" marL="91425"/>
                </a:tc>
                <a:tc>
                  <a:txBody>
                    <a:bodyPr/>
                    <a:lstStyle/>
                    <a:p>
                      <a:pPr indent="0" lvl="0" marL="0" rtl="0" algn="l">
                        <a:spcBef>
                          <a:spcPts val="0"/>
                        </a:spcBef>
                        <a:spcAft>
                          <a:spcPts val="0"/>
                        </a:spcAft>
                        <a:buNone/>
                      </a:pPr>
                      <a:r>
                        <a:rPr lang="zh-CN" sz="1800"/>
                        <a:t>Multi-language support</a:t>
                      </a:r>
                      <a:endParaRPr sz="1800"/>
                    </a:p>
                  </a:txBody>
                  <a:tcPr marT="91425" marB="91425" marR="91425" marL="91425"/>
                </a:tc>
              </a:tr>
              <a:tr h="621525">
                <a:tc>
                  <a:txBody>
                    <a:bodyPr/>
                    <a:lstStyle/>
                    <a:p>
                      <a:pPr indent="0" lvl="0" marL="0" rtl="0" algn="l">
                        <a:spcBef>
                          <a:spcPts val="0"/>
                        </a:spcBef>
                        <a:spcAft>
                          <a:spcPts val="0"/>
                        </a:spcAft>
                        <a:buClr>
                          <a:schemeClr val="dk1"/>
                        </a:buClr>
                        <a:buSzPts val="1100"/>
                        <a:buFont typeface="Arial"/>
                        <a:buNone/>
                      </a:pPr>
                      <a:r>
                        <a:rPr lang="zh-CN" sz="1800">
                          <a:solidFill>
                            <a:schemeClr val="dk1"/>
                          </a:solidFill>
                        </a:rPr>
                        <a:t>Week 12</a:t>
                      </a:r>
                      <a:endParaRPr sz="1800"/>
                    </a:p>
                  </a:txBody>
                  <a:tcPr marT="91425" marB="91425" marR="91425" marL="91425"/>
                </a:tc>
                <a:tc>
                  <a:txBody>
                    <a:bodyPr/>
                    <a:lstStyle/>
                    <a:p>
                      <a:pPr indent="0" lvl="0" marL="0" rtl="0" algn="l">
                        <a:spcBef>
                          <a:spcPts val="0"/>
                        </a:spcBef>
                        <a:spcAft>
                          <a:spcPts val="0"/>
                        </a:spcAft>
                        <a:buNone/>
                      </a:pPr>
                      <a:r>
                        <a:rPr lang="zh-CN" sz="1800"/>
                        <a:t>Test, debug &amp; pass onto clients</a:t>
                      </a:r>
                      <a:endParaRPr sz="1800"/>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12" y="370606"/>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zh-CN"/>
              <a:t>Schedule changed. </a:t>
            </a:r>
            <a:endParaRPr/>
          </a:p>
        </p:txBody>
      </p:sp>
      <p:sp>
        <p:nvSpPr>
          <p:cNvPr id="114" name="Google Shape;114;p16"/>
          <p:cNvSpPr txBox="1"/>
          <p:nvPr>
            <p:ph idx="12" type="sldNum"/>
          </p:nvPr>
        </p:nvSpPr>
        <p:spPr>
          <a:xfrm>
            <a:off x="8101013" y="4948238"/>
            <a:ext cx="585900" cy="162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CN"/>
              <a:t>‹#›</a:t>
            </a:fld>
            <a:endParaRPr/>
          </a:p>
        </p:txBody>
      </p:sp>
      <p:graphicFrame>
        <p:nvGraphicFramePr>
          <p:cNvPr id="115" name="Google Shape;115;p16"/>
          <p:cNvGraphicFramePr/>
          <p:nvPr/>
        </p:nvGraphicFramePr>
        <p:xfrm>
          <a:off x="284475" y="1101763"/>
          <a:ext cx="3000000" cy="3000000"/>
        </p:xfrm>
        <a:graphic>
          <a:graphicData uri="http://schemas.openxmlformats.org/drawingml/2006/table">
            <a:tbl>
              <a:tblPr>
                <a:noFill/>
                <a:tableStyleId>{A0DAAFC5-CA84-4AD7-A874-778D652DF985}</a:tableStyleId>
              </a:tblPr>
              <a:tblGrid>
                <a:gridCol w="2668900"/>
                <a:gridCol w="5888650"/>
              </a:tblGrid>
              <a:tr h="509525">
                <a:tc>
                  <a:txBody>
                    <a:bodyPr/>
                    <a:lstStyle/>
                    <a:p>
                      <a:pPr indent="0" lvl="0" marL="0" rtl="0" algn="l">
                        <a:spcBef>
                          <a:spcPts val="0"/>
                        </a:spcBef>
                        <a:spcAft>
                          <a:spcPts val="0"/>
                        </a:spcAft>
                        <a:buNone/>
                      </a:pPr>
                      <a:r>
                        <a:rPr lang="zh-CN" sz="1800"/>
                        <a:t>Week 2-3</a:t>
                      </a:r>
                      <a:endParaRPr sz="1800"/>
                    </a:p>
                  </a:txBody>
                  <a:tcPr marT="91425" marB="91425" marR="91425" marL="91425"/>
                </a:tc>
                <a:tc>
                  <a:txBody>
                    <a:bodyPr/>
                    <a:lstStyle/>
                    <a:p>
                      <a:pPr indent="0" lvl="0" marL="0" rtl="0" algn="l">
                        <a:spcBef>
                          <a:spcPts val="0"/>
                        </a:spcBef>
                        <a:spcAft>
                          <a:spcPts val="0"/>
                        </a:spcAft>
                        <a:buNone/>
                      </a:pPr>
                      <a:r>
                        <a:rPr lang="zh-CN" sz="1800"/>
                        <a:t>Requirements discovery</a:t>
                      </a:r>
                      <a:endParaRPr sz="1800"/>
                    </a:p>
                  </a:txBody>
                  <a:tcPr marT="91425" marB="91425" marR="91425" marL="91425"/>
                </a:tc>
              </a:tr>
              <a:tr h="707625">
                <a:tc>
                  <a:txBody>
                    <a:bodyPr/>
                    <a:lstStyle/>
                    <a:p>
                      <a:pPr indent="0" lvl="0" marL="0" rtl="0" algn="l">
                        <a:spcBef>
                          <a:spcPts val="0"/>
                        </a:spcBef>
                        <a:spcAft>
                          <a:spcPts val="0"/>
                        </a:spcAft>
                        <a:buClr>
                          <a:schemeClr val="dk1"/>
                        </a:buClr>
                        <a:buSzPts val="1100"/>
                        <a:buFont typeface="Arial"/>
                        <a:buNone/>
                      </a:pPr>
                      <a:r>
                        <a:rPr lang="zh-CN" sz="1800">
                          <a:solidFill>
                            <a:schemeClr val="dk1"/>
                          </a:solidFill>
                        </a:rPr>
                        <a:t>Week 4</a:t>
                      </a:r>
                      <a:endParaRPr sz="1800"/>
                    </a:p>
                  </a:txBody>
                  <a:tcPr marT="91425" marB="91425" marR="91425" marL="91425"/>
                </a:tc>
                <a:tc>
                  <a:txBody>
                    <a:bodyPr/>
                    <a:lstStyle/>
                    <a:p>
                      <a:pPr indent="0" lvl="0" marL="0" rtl="0" algn="l">
                        <a:spcBef>
                          <a:spcPts val="0"/>
                        </a:spcBef>
                        <a:spcAft>
                          <a:spcPts val="0"/>
                        </a:spcAft>
                        <a:buNone/>
                      </a:pPr>
                      <a:r>
                        <a:rPr lang="zh-CN" sz="1800"/>
                        <a:t>Optimize existing system (Code Refactoring, new database setting)</a:t>
                      </a:r>
                      <a:endParaRPr sz="1800"/>
                    </a:p>
                  </a:txBody>
                  <a:tcPr marT="91425" marB="91425" marR="91425" marL="91425"/>
                </a:tc>
              </a:tr>
              <a:tr h="707625">
                <a:tc>
                  <a:txBody>
                    <a:bodyPr/>
                    <a:lstStyle/>
                    <a:p>
                      <a:pPr indent="0" lvl="0" marL="0" rtl="0" algn="l">
                        <a:spcBef>
                          <a:spcPts val="0"/>
                        </a:spcBef>
                        <a:spcAft>
                          <a:spcPts val="0"/>
                        </a:spcAft>
                        <a:buClr>
                          <a:schemeClr val="dk1"/>
                        </a:buClr>
                        <a:buSzPts val="1100"/>
                        <a:buFont typeface="Arial"/>
                        <a:buNone/>
                      </a:pPr>
                      <a:r>
                        <a:rPr lang="zh-CN" sz="1800">
                          <a:solidFill>
                            <a:schemeClr val="dk1"/>
                          </a:solidFill>
                        </a:rPr>
                        <a:t>Week 5-7</a:t>
                      </a:r>
                      <a:endParaRPr sz="1800"/>
                    </a:p>
                  </a:txBody>
                  <a:tcPr marT="91425" marB="91425" marR="91425" marL="91425"/>
                </a:tc>
                <a:tc>
                  <a:txBody>
                    <a:bodyPr/>
                    <a:lstStyle/>
                    <a:p>
                      <a:pPr indent="0" lvl="0" marL="0" rtl="0" algn="l">
                        <a:spcBef>
                          <a:spcPts val="0"/>
                        </a:spcBef>
                        <a:spcAft>
                          <a:spcPts val="0"/>
                        </a:spcAft>
                        <a:buNone/>
                      </a:pPr>
                      <a:r>
                        <a:rPr lang="zh-CN" sz="1800"/>
                        <a:t>Build a prototype </a:t>
                      </a:r>
                      <a:r>
                        <a:rPr b="1" lang="zh-CN" sz="1800">
                          <a:solidFill>
                            <a:srgbClr val="CC0000"/>
                          </a:solidFill>
                        </a:rPr>
                        <a:t>Multi-language function supported guide Website</a:t>
                      </a:r>
                      <a:r>
                        <a:rPr lang="zh-CN" sz="1800"/>
                        <a:t> with several example exhibitions from the National Capital Exhibition.</a:t>
                      </a:r>
                      <a:endParaRPr sz="1800"/>
                    </a:p>
                  </a:txBody>
                  <a:tcPr marT="91425" marB="91425" marR="91425" marL="91425"/>
                </a:tc>
              </a:tr>
              <a:tr h="707625">
                <a:tc>
                  <a:txBody>
                    <a:bodyPr/>
                    <a:lstStyle/>
                    <a:p>
                      <a:pPr indent="0" lvl="0" marL="0" rtl="0" algn="l">
                        <a:spcBef>
                          <a:spcPts val="0"/>
                        </a:spcBef>
                        <a:spcAft>
                          <a:spcPts val="0"/>
                        </a:spcAft>
                        <a:buClr>
                          <a:schemeClr val="dk1"/>
                        </a:buClr>
                        <a:buSzPts val="1100"/>
                        <a:buFont typeface="Arial"/>
                        <a:buNone/>
                      </a:pPr>
                      <a:r>
                        <a:rPr lang="zh-CN" sz="1800">
                          <a:solidFill>
                            <a:schemeClr val="dk1"/>
                          </a:solidFill>
                        </a:rPr>
                        <a:t>Week 8-11</a:t>
                      </a:r>
                      <a:endParaRPr sz="1800"/>
                    </a:p>
                  </a:txBody>
                  <a:tcPr marT="91425" marB="91425" marR="91425" marL="91425"/>
                </a:tc>
                <a:tc>
                  <a:txBody>
                    <a:bodyPr/>
                    <a:lstStyle/>
                    <a:p>
                      <a:pPr indent="0" lvl="0" marL="0" rtl="0" algn="l">
                        <a:spcBef>
                          <a:spcPts val="0"/>
                        </a:spcBef>
                        <a:spcAft>
                          <a:spcPts val="0"/>
                        </a:spcAft>
                        <a:buNone/>
                      </a:pPr>
                      <a:r>
                        <a:rPr lang="zh-CN" sz="1800"/>
                        <a:t>Improve the both visitor and admin system, add new functions</a:t>
                      </a:r>
                      <a:endParaRPr sz="1800"/>
                    </a:p>
                  </a:txBody>
                  <a:tcPr marT="91425" marB="91425" marR="91425" marL="91425"/>
                </a:tc>
              </a:tr>
              <a:tr h="621525">
                <a:tc>
                  <a:txBody>
                    <a:bodyPr/>
                    <a:lstStyle/>
                    <a:p>
                      <a:pPr indent="0" lvl="0" marL="0" rtl="0" algn="l">
                        <a:spcBef>
                          <a:spcPts val="0"/>
                        </a:spcBef>
                        <a:spcAft>
                          <a:spcPts val="0"/>
                        </a:spcAft>
                        <a:buClr>
                          <a:schemeClr val="dk1"/>
                        </a:buClr>
                        <a:buSzPts val="1100"/>
                        <a:buFont typeface="Arial"/>
                        <a:buNone/>
                      </a:pPr>
                      <a:r>
                        <a:rPr lang="zh-CN" sz="1800">
                          <a:solidFill>
                            <a:schemeClr val="dk1"/>
                          </a:solidFill>
                        </a:rPr>
                        <a:t>Week 12</a:t>
                      </a:r>
                      <a:endParaRPr sz="1800"/>
                    </a:p>
                  </a:txBody>
                  <a:tcPr marT="91425" marB="91425" marR="91425" marL="91425"/>
                </a:tc>
                <a:tc>
                  <a:txBody>
                    <a:bodyPr/>
                    <a:lstStyle/>
                    <a:p>
                      <a:pPr indent="0" lvl="0" marL="0" rtl="0" algn="l">
                        <a:spcBef>
                          <a:spcPts val="0"/>
                        </a:spcBef>
                        <a:spcAft>
                          <a:spcPts val="0"/>
                        </a:spcAft>
                        <a:buNone/>
                      </a:pPr>
                      <a:r>
                        <a:rPr lang="zh-CN" sz="1800"/>
                        <a:t>Test, debug &amp; pass onto clients</a:t>
                      </a:r>
                      <a:endParaRPr sz="1800"/>
                    </a:p>
                  </a:txBody>
                  <a:tcPr marT="91425" marB="91425" marR="91425" marL="91425"/>
                </a:tc>
              </a:tr>
            </a:tbl>
          </a:graphicData>
        </a:graphic>
      </p:graphicFrame>
      <p:sp>
        <p:nvSpPr>
          <p:cNvPr id="116" name="Google Shape;116;p16"/>
          <p:cNvSpPr txBox="1"/>
          <p:nvPr/>
        </p:nvSpPr>
        <p:spPr>
          <a:xfrm>
            <a:off x="7013875" y="0"/>
            <a:ext cx="2130000" cy="7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a:solidFill>
                  <a:srgbClr val="527688"/>
                </a:solidFill>
              </a:rPr>
              <a:t> Show </a:t>
            </a:r>
            <a:r>
              <a:rPr lang="zh-CN" sz="2400" u="sng">
                <a:solidFill>
                  <a:schemeClr val="hlink"/>
                </a:solidFill>
                <a:hlinkClick r:id="rId3"/>
              </a:rPr>
              <a:t>Trello</a:t>
            </a:r>
            <a:endParaRPr sz="2400">
              <a:solidFill>
                <a:srgbClr val="52768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468313" y="573881"/>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Text Contrast Adjustment</a:t>
            </a:r>
            <a:endParaRPr/>
          </a:p>
        </p:txBody>
      </p:sp>
      <p:sp>
        <p:nvSpPr>
          <p:cNvPr id="122" name="Google Shape;122;p17"/>
          <p:cNvSpPr txBox="1"/>
          <p:nvPr>
            <p:ph idx="1" type="body"/>
          </p:nvPr>
        </p:nvSpPr>
        <p:spPr>
          <a:xfrm>
            <a:off x="457200" y="1437085"/>
            <a:ext cx="8229600" cy="31575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zh-CN" sz="2400"/>
              <a:t>The Problem:</a:t>
            </a:r>
            <a:endParaRPr sz="2400"/>
          </a:p>
          <a:p>
            <a:pPr indent="-381000" lvl="0" marL="457200" rtl="0" algn="l">
              <a:spcBef>
                <a:spcPts val="640"/>
              </a:spcBef>
              <a:spcAft>
                <a:spcPts val="0"/>
              </a:spcAft>
              <a:buSzPts val="2400"/>
              <a:buChar char="-"/>
            </a:pPr>
            <a:r>
              <a:rPr lang="zh-CN" sz="2400"/>
              <a:t>Text is hard to read sometimes</a:t>
            </a:r>
            <a:endParaRPr sz="2400"/>
          </a:p>
          <a:p>
            <a:pPr indent="0" lvl="0" marL="0" rtl="0" algn="l">
              <a:spcBef>
                <a:spcPts val="640"/>
              </a:spcBef>
              <a:spcAft>
                <a:spcPts val="0"/>
              </a:spcAft>
              <a:buNone/>
            </a:pPr>
            <a:r>
              <a:rPr lang="zh-CN" sz="2400"/>
              <a:t>The Descision: </a:t>
            </a:r>
            <a:endParaRPr sz="2400"/>
          </a:p>
          <a:p>
            <a:pPr indent="-381000" lvl="0" marL="457200" rtl="0" algn="l">
              <a:spcBef>
                <a:spcPts val="640"/>
              </a:spcBef>
              <a:spcAft>
                <a:spcPts val="0"/>
              </a:spcAft>
              <a:buSzPts val="2400"/>
              <a:buChar char="-"/>
            </a:pPr>
            <a:r>
              <a:rPr lang="zh-CN" sz="2400"/>
              <a:t>Two solutions to make the text readable</a:t>
            </a:r>
            <a:endParaRPr sz="2400"/>
          </a:p>
          <a:p>
            <a:pPr indent="0" lvl="0" marL="0" rtl="0" algn="l">
              <a:spcBef>
                <a:spcPts val="640"/>
              </a:spcBef>
              <a:spcAft>
                <a:spcPts val="0"/>
              </a:spcAft>
              <a:buNone/>
            </a:pPr>
            <a:r>
              <a:rPr lang="zh-CN" sz="2400"/>
              <a:t>Issue In Teamwork:</a:t>
            </a:r>
            <a:endParaRPr sz="2400"/>
          </a:p>
          <a:p>
            <a:pPr indent="-381000" lvl="0" marL="457200" rtl="0" algn="l">
              <a:spcBef>
                <a:spcPts val="640"/>
              </a:spcBef>
              <a:spcAft>
                <a:spcPts val="0"/>
              </a:spcAft>
              <a:buSzPts val="2400"/>
              <a:buChar char="-"/>
            </a:pPr>
            <a:r>
              <a:rPr lang="zh-CN" sz="2400"/>
              <a:t>Duplicate work (Kind of)</a:t>
            </a:r>
            <a:endParaRPr sz="2400"/>
          </a:p>
          <a:p>
            <a:pPr indent="0" lvl="0" marL="0" rtl="0" algn="l">
              <a:spcBef>
                <a:spcPts val="640"/>
              </a:spcBef>
              <a:spcAft>
                <a:spcPts val="0"/>
              </a:spcAft>
              <a:buNone/>
            </a:pPr>
            <a:r>
              <a:t/>
            </a:r>
            <a:endParaRPr sz="2400"/>
          </a:p>
          <a:p>
            <a:pPr indent="0" lvl="0" marL="0" rtl="0" algn="l">
              <a:spcBef>
                <a:spcPts val="640"/>
              </a:spcBef>
              <a:spcAft>
                <a:spcPts val="0"/>
              </a:spcAft>
              <a:buNone/>
            </a:pPr>
            <a:r>
              <a:t/>
            </a:r>
            <a:endParaRPr/>
          </a:p>
        </p:txBody>
      </p:sp>
      <p:sp>
        <p:nvSpPr>
          <p:cNvPr id="123" name="Google Shape;123;p17"/>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Front-End: UI</a:t>
            </a:r>
            <a:endParaRPr sz="2400">
              <a:solidFill>
                <a:srgbClr val="FFFFFF"/>
              </a:solidFill>
            </a:endParaRPr>
          </a:p>
        </p:txBody>
      </p:sp>
      <p:pic>
        <p:nvPicPr>
          <p:cNvPr id="124" name="Google Shape;124;p17"/>
          <p:cNvPicPr preferRelativeResize="0"/>
          <p:nvPr/>
        </p:nvPicPr>
        <p:blipFill>
          <a:blip r:embed="rId3">
            <a:alphaModFix/>
          </a:blip>
          <a:stretch>
            <a:fillRect/>
          </a:stretch>
        </p:blipFill>
        <p:spPr>
          <a:xfrm>
            <a:off x="6441500" y="1165925"/>
            <a:ext cx="2654950" cy="327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468313" y="573881"/>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Text Contrast Adjustment</a:t>
            </a:r>
            <a:endParaRPr/>
          </a:p>
        </p:txBody>
      </p:sp>
      <p:sp>
        <p:nvSpPr>
          <p:cNvPr id="130" name="Google Shape;130;p18"/>
          <p:cNvSpPr txBox="1"/>
          <p:nvPr>
            <p:ph idx="1" type="body"/>
          </p:nvPr>
        </p:nvSpPr>
        <p:spPr>
          <a:xfrm>
            <a:off x="457200" y="1437085"/>
            <a:ext cx="8229600" cy="31575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Clr>
                <a:schemeClr val="dk1"/>
              </a:buClr>
              <a:buSzPts val="1100"/>
              <a:buFont typeface="Arial"/>
              <a:buNone/>
            </a:pPr>
            <a:r>
              <a:rPr lang="zh-CN" sz="2400"/>
              <a:t>Communication:</a:t>
            </a:r>
            <a:endParaRPr sz="2400"/>
          </a:p>
          <a:p>
            <a:pPr indent="-381000" lvl="0" marL="457200" rtl="0" algn="l">
              <a:spcBef>
                <a:spcPts val="640"/>
              </a:spcBef>
              <a:spcAft>
                <a:spcPts val="0"/>
              </a:spcAft>
              <a:buSzPts val="2400"/>
              <a:buChar char="-"/>
            </a:pPr>
            <a:r>
              <a:rPr lang="zh-CN" sz="2400"/>
              <a:t>Discussed if there is any better </a:t>
            </a:r>
            <a:endParaRPr sz="2400"/>
          </a:p>
          <a:p>
            <a:pPr indent="0" lvl="0" marL="0" rtl="0" algn="l">
              <a:spcBef>
                <a:spcPts val="640"/>
              </a:spcBef>
              <a:spcAft>
                <a:spcPts val="0"/>
              </a:spcAft>
              <a:buNone/>
            </a:pPr>
            <a:r>
              <a:rPr lang="zh-CN" sz="2400"/>
              <a:t>solution</a:t>
            </a:r>
            <a:endParaRPr sz="2400"/>
          </a:p>
          <a:p>
            <a:pPr indent="-381000" lvl="0" marL="457200" rtl="0" algn="l">
              <a:spcBef>
                <a:spcPts val="640"/>
              </a:spcBef>
              <a:spcAft>
                <a:spcPts val="0"/>
              </a:spcAft>
              <a:buSzPts val="2400"/>
              <a:buChar char="-"/>
            </a:pPr>
            <a:r>
              <a:rPr lang="zh-CN" sz="2400"/>
              <a:t>Show the different solutions to clients</a:t>
            </a:r>
            <a:endParaRPr sz="2400"/>
          </a:p>
          <a:p>
            <a:pPr indent="0" lvl="0" marL="0" rtl="0" algn="l">
              <a:spcBef>
                <a:spcPts val="640"/>
              </a:spcBef>
              <a:spcAft>
                <a:spcPts val="0"/>
              </a:spcAft>
              <a:buNone/>
            </a:pPr>
            <a:r>
              <a:rPr lang="zh-CN" sz="2400"/>
              <a:t>Reflection: </a:t>
            </a:r>
            <a:endParaRPr sz="2400"/>
          </a:p>
          <a:p>
            <a:pPr indent="-381000" lvl="0" marL="457200" rtl="0" algn="l">
              <a:spcBef>
                <a:spcPts val="640"/>
              </a:spcBef>
              <a:spcAft>
                <a:spcPts val="0"/>
              </a:spcAft>
              <a:buSzPts val="2400"/>
              <a:buChar char="-"/>
            </a:pPr>
            <a:r>
              <a:rPr lang="zh-CN" sz="2400"/>
              <a:t>Clients want a even better design</a:t>
            </a:r>
            <a:endParaRPr sz="2400"/>
          </a:p>
          <a:p>
            <a:pPr indent="-381000" lvl="0" marL="457200" rtl="0" algn="l">
              <a:spcBef>
                <a:spcPts val="0"/>
              </a:spcBef>
              <a:spcAft>
                <a:spcPts val="0"/>
              </a:spcAft>
              <a:buSzPts val="2400"/>
              <a:buChar char="-"/>
            </a:pPr>
            <a:r>
              <a:rPr lang="zh-CN" sz="2400"/>
              <a:t>Still exploring better solution</a:t>
            </a:r>
            <a:endParaRPr sz="2400"/>
          </a:p>
          <a:p>
            <a:pPr indent="-381000" lvl="0" marL="457200" rtl="0" algn="l">
              <a:spcBef>
                <a:spcPts val="0"/>
              </a:spcBef>
              <a:spcAft>
                <a:spcPts val="0"/>
              </a:spcAft>
              <a:buSzPts val="2400"/>
              <a:buChar char="-"/>
            </a:pPr>
            <a:r>
              <a:rPr lang="zh-CN" sz="2400"/>
              <a:t>More communicate before action</a:t>
            </a:r>
            <a:endParaRPr sz="2400"/>
          </a:p>
        </p:txBody>
      </p:sp>
      <p:pic>
        <p:nvPicPr>
          <p:cNvPr id="131" name="Google Shape;131;p18"/>
          <p:cNvPicPr preferRelativeResize="0"/>
          <p:nvPr/>
        </p:nvPicPr>
        <p:blipFill>
          <a:blip r:embed="rId3">
            <a:alphaModFix/>
          </a:blip>
          <a:stretch>
            <a:fillRect/>
          </a:stretch>
        </p:blipFill>
        <p:spPr>
          <a:xfrm>
            <a:off x="5881325" y="222750"/>
            <a:ext cx="1724950" cy="2182401"/>
          </a:xfrm>
          <a:prstGeom prst="rect">
            <a:avLst/>
          </a:prstGeom>
          <a:noFill/>
          <a:ln>
            <a:noFill/>
          </a:ln>
        </p:spPr>
      </p:pic>
      <p:pic>
        <p:nvPicPr>
          <p:cNvPr id="132" name="Google Shape;132;p18"/>
          <p:cNvPicPr preferRelativeResize="0"/>
          <p:nvPr/>
        </p:nvPicPr>
        <p:blipFill>
          <a:blip r:embed="rId4">
            <a:alphaModFix/>
          </a:blip>
          <a:stretch>
            <a:fillRect/>
          </a:stretch>
        </p:blipFill>
        <p:spPr>
          <a:xfrm>
            <a:off x="5808112" y="2826250"/>
            <a:ext cx="1871375" cy="2317250"/>
          </a:xfrm>
          <a:prstGeom prst="rect">
            <a:avLst/>
          </a:prstGeom>
          <a:noFill/>
          <a:ln>
            <a:noFill/>
          </a:ln>
        </p:spPr>
      </p:pic>
      <p:pic>
        <p:nvPicPr>
          <p:cNvPr id="133" name="Google Shape;133;p18"/>
          <p:cNvPicPr preferRelativeResize="0"/>
          <p:nvPr/>
        </p:nvPicPr>
        <p:blipFill>
          <a:blip r:embed="rId5">
            <a:alphaModFix/>
          </a:blip>
          <a:stretch>
            <a:fillRect/>
          </a:stretch>
        </p:blipFill>
        <p:spPr>
          <a:xfrm>
            <a:off x="7419050" y="1389119"/>
            <a:ext cx="1724950" cy="2365256"/>
          </a:xfrm>
          <a:prstGeom prst="rect">
            <a:avLst/>
          </a:prstGeom>
          <a:noFill/>
          <a:ln>
            <a:noFill/>
          </a:ln>
        </p:spPr>
      </p:pic>
      <p:sp>
        <p:nvSpPr>
          <p:cNvPr id="134" name="Google Shape;134;p18"/>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Front-End: UI</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9"/>
          <p:cNvSpPr txBox="1"/>
          <p:nvPr>
            <p:ph idx="1" type="body"/>
          </p:nvPr>
        </p:nvSpPr>
        <p:spPr>
          <a:xfrm>
            <a:off x="0" y="540850"/>
            <a:ext cx="9021300" cy="3865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None/>
            </a:pPr>
            <a:r>
              <a:rPr lang="zh-CN" sz="2400"/>
              <a:t>What I did with Front-end team:</a:t>
            </a:r>
            <a:endParaRPr sz="2400"/>
          </a:p>
          <a:p>
            <a:pPr indent="-381000" lvl="0" marL="457200" rtl="0" algn="l">
              <a:spcBef>
                <a:spcPts val="640"/>
              </a:spcBef>
              <a:spcAft>
                <a:spcPts val="0"/>
              </a:spcAft>
              <a:buSzPts val="2400"/>
              <a:buChar char="-"/>
            </a:pPr>
            <a:r>
              <a:rPr lang="zh-CN" sz="2400"/>
              <a:t>Change contrast on homepage exhibition titles</a:t>
            </a:r>
            <a:endParaRPr sz="2400"/>
          </a:p>
          <a:p>
            <a:pPr indent="-381000" lvl="0" marL="457200" rtl="0" algn="l">
              <a:lnSpc>
                <a:spcPct val="100000"/>
              </a:lnSpc>
              <a:spcBef>
                <a:spcPts val="0"/>
              </a:spcBef>
              <a:spcAft>
                <a:spcPts val="0"/>
              </a:spcAft>
              <a:buSzPts val="2400"/>
              <a:buChar char="-"/>
            </a:pPr>
            <a:r>
              <a:rPr lang="zh-CN" sz="2400"/>
              <a:t>Consistent image size on Exhibition page</a:t>
            </a:r>
            <a:endParaRPr sz="2400"/>
          </a:p>
          <a:p>
            <a:pPr indent="-381000" lvl="0" marL="457200" rtl="0" algn="l">
              <a:lnSpc>
                <a:spcPct val="100000"/>
              </a:lnSpc>
              <a:spcBef>
                <a:spcPts val="0"/>
              </a:spcBef>
              <a:spcAft>
                <a:spcPts val="0"/>
              </a:spcAft>
              <a:buSzPts val="2400"/>
              <a:buChar char="-"/>
            </a:pPr>
            <a:r>
              <a:rPr lang="zh-CN" sz="2400"/>
              <a:t>Add Google Translate</a:t>
            </a:r>
            <a:endParaRPr sz="2400"/>
          </a:p>
          <a:p>
            <a:pPr indent="0" lvl="0" marL="0" rtl="0" algn="l">
              <a:lnSpc>
                <a:spcPct val="100000"/>
              </a:lnSpc>
              <a:spcBef>
                <a:spcPts val="640"/>
              </a:spcBef>
              <a:spcAft>
                <a:spcPts val="0"/>
              </a:spcAft>
              <a:buNone/>
            </a:pPr>
            <a:r>
              <a:rPr lang="zh-CN" sz="2400"/>
              <a:t>Decisions I made with the team:</a:t>
            </a:r>
            <a:endParaRPr sz="2400"/>
          </a:p>
          <a:p>
            <a:pPr indent="-381000" lvl="0" marL="457200" rtl="0" algn="l">
              <a:lnSpc>
                <a:spcPct val="100000"/>
              </a:lnSpc>
              <a:spcBef>
                <a:spcPts val="640"/>
              </a:spcBef>
              <a:spcAft>
                <a:spcPts val="0"/>
              </a:spcAft>
              <a:buSzPts val="2400"/>
              <a:buChar char="-"/>
            </a:pPr>
            <a:r>
              <a:rPr lang="zh-CN" sz="2400"/>
              <a:t>Three plans for this (Image has different width height. How to make them the same? )</a:t>
            </a:r>
            <a:endParaRPr sz="2400"/>
          </a:p>
          <a:p>
            <a:pPr indent="0" lvl="0" marL="0" rtl="0" algn="l">
              <a:lnSpc>
                <a:spcPct val="100000"/>
              </a:lnSpc>
              <a:spcBef>
                <a:spcPts val="640"/>
              </a:spcBef>
              <a:spcAft>
                <a:spcPts val="0"/>
              </a:spcAft>
              <a:buNone/>
            </a:pPr>
            <a:r>
              <a:rPr lang="zh-CN" sz="2400"/>
              <a:t>Risks:</a:t>
            </a:r>
            <a:endParaRPr sz="2400"/>
          </a:p>
          <a:p>
            <a:pPr indent="-381000" lvl="0" marL="457200" rtl="0" algn="l">
              <a:lnSpc>
                <a:spcPct val="100000"/>
              </a:lnSpc>
              <a:spcBef>
                <a:spcPts val="640"/>
              </a:spcBef>
              <a:spcAft>
                <a:spcPts val="0"/>
              </a:spcAft>
              <a:buSzPts val="2400"/>
              <a:buChar char="-"/>
            </a:pPr>
            <a:r>
              <a:rPr lang="zh-CN" sz="2400"/>
              <a:t>My Macbook pro is broken </a:t>
            </a:r>
            <a:endParaRPr sz="2400"/>
          </a:p>
          <a:p>
            <a:pPr indent="-381000" lvl="0" marL="457200" rtl="0" algn="l">
              <a:lnSpc>
                <a:spcPct val="100000"/>
              </a:lnSpc>
              <a:spcBef>
                <a:spcPts val="0"/>
              </a:spcBef>
              <a:spcAft>
                <a:spcPts val="0"/>
              </a:spcAft>
              <a:buSzPts val="2400"/>
              <a:buChar char="-"/>
            </a:pPr>
            <a:r>
              <a:rPr lang="zh-CN" sz="2400"/>
              <a:t>Communication issue lead to duplicate work</a:t>
            </a:r>
            <a:endParaRPr sz="2400"/>
          </a:p>
          <a:p>
            <a:pPr indent="0" lvl="0" marL="0" rtl="0" algn="l">
              <a:lnSpc>
                <a:spcPct val="100000"/>
              </a:lnSpc>
              <a:spcBef>
                <a:spcPts val="640"/>
              </a:spcBef>
              <a:spcAft>
                <a:spcPts val="0"/>
              </a:spcAft>
              <a:buNone/>
            </a:pPr>
            <a:r>
              <a:t/>
            </a:r>
            <a:endParaRPr sz="2400"/>
          </a:p>
        </p:txBody>
      </p:sp>
      <p:sp>
        <p:nvSpPr>
          <p:cNvPr id="141" name="Google Shape;141;p19"/>
          <p:cNvSpPr txBox="1"/>
          <p:nvPr>
            <p:ph idx="12" type="sldNum"/>
          </p:nvPr>
        </p:nvSpPr>
        <p:spPr>
          <a:xfrm>
            <a:off x="8193113" y="4893638"/>
            <a:ext cx="585900" cy="1620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zh-CN"/>
              <a:t>‹#›</a:t>
            </a:fld>
            <a:endParaRPr/>
          </a:p>
        </p:txBody>
      </p:sp>
      <p:sp>
        <p:nvSpPr>
          <p:cNvPr id="142" name="Google Shape;142;p19"/>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More on </a:t>
            </a:r>
            <a:r>
              <a:rPr lang="zh-CN" sz="2400">
                <a:solidFill>
                  <a:srgbClr val="FFFFFF"/>
                </a:solidFill>
              </a:rPr>
              <a:t>Front-End</a:t>
            </a:r>
            <a:endParaRPr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60501" y="573875"/>
            <a:ext cx="86373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Consistent image size on Exhibition page</a:t>
            </a:r>
            <a:endParaRPr/>
          </a:p>
        </p:txBody>
      </p:sp>
      <p:sp>
        <p:nvSpPr>
          <p:cNvPr id="148" name="Google Shape;148;p20"/>
          <p:cNvSpPr txBox="1"/>
          <p:nvPr>
            <p:ph idx="1" type="body"/>
          </p:nvPr>
        </p:nvSpPr>
        <p:spPr>
          <a:xfrm>
            <a:off x="457200" y="1437085"/>
            <a:ext cx="8229600" cy="31575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zh-CN"/>
              <a:t>As a exhibition visitor I want all the images on the exhibition home page to be the same size so that it looks nicer on my screen and is easy to navigate</a:t>
            </a:r>
            <a:endParaRPr/>
          </a:p>
        </p:txBody>
      </p:sp>
      <p:pic>
        <p:nvPicPr>
          <p:cNvPr id="149" name="Google Shape;149;p20"/>
          <p:cNvPicPr preferRelativeResize="0"/>
          <p:nvPr/>
        </p:nvPicPr>
        <p:blipFill>
          <a:blip r:embed="rId3">
            <a:alphaModFix/>
          </a:blip>
          <a:stretch>
            <a:fillRect/>
          </a:stretch>
        </p:blipFill>
        <p:spPr>
          <a:xfrm>
            <a:off x="1487299" y="0"/>
            <a:ext cx="5685302"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1"/>
          <p:cNvPicPr preferRelativeResize="0"/>
          <p:nvPr/>
        </p:nvPicPr>
        <p:blipFill>
          <a:blip r:embed="rId3">
            <a:alphaModFix/>
          </a:blip>
          <a:stretch>
            <a:fillRect/>
          </a:stretch>
        </p:blipFill>
        <p:spPr>
          <a:xfrm>
            <a:off x="2277763" y="1098475"/>
            <a:ext cx="4707774" cy="2893875"/>
          </a:xfrm>
          <a:prstGeom prst="rect">
            <a:avLst/>
          </a:prstGeom>
          <a:noFill/>
          <a:ln>
            <a:noFill/>
          </a:ln>
        </p:spPr>
      </p:pic>
      <p:sp>
        <p:nvSpPr>
          <p:cNvPr id="155" name="Google Shape;155;p21"/>
          <p:cNvSpPr txBox="1"/>
          <p:nvPr>
            <p:ph idx="1" type="body"/>
          </p:nvPr>
        </p:nvSpPr>
        <p:spPr>
          <a:xfrm>
            <a:off x="235625" y="1679350"/>
            <a:ext cx="1545600" cy="6102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zh-CN" sz="2400"/>
              <a:t>Original:</a:t>
            </a:r>
            <a:endParaRPr sz="2400"/>
          </a:p>
          <a:p>
            <a:pPr indent="0" lvl="0" marL="0" rtl="0" algn="l">
              <a:spcBef>
                <a:spcPts val="640"/>
              </a:spcBef>
              <a:spcAft>
                <a:spcPts val="0"/>
              </a:spcAft>
              <a:buNone/>
            </a:pPr>
            <a:r>
              <a:t/>
            </a:r>
            <a:endParaRPr/>
          </a:p>
        </p:txBody>
      </p:sp>
      <p:sp>
        <p:nvSpPr>
          <p:cNvPr id="156" name="Google Shape;156;p21"/>
          <p:cNvSpPr txBox="1"/>
          <p:nvPr>
            <p:ph idx="1" type="body"/>
          </p:nvPr>
        </p:nvSpPr>
        <p:spPr>
          <a:xfrm>
            <a:off x="166450" y="4017225"/>
            <a:ext cx="8930400" cy="6483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rPr lang="zh-CN" sz="2400"/>
              <a:t>We: Different uploaded image will show as their original size</a:t>
            </a:r>
            <a:endParaRPr sz="2400"/>
          </a:p>
          <a:p>
            <a:pPr indent="0" lvl="0" marL="0" rtl="0" algn="l">
              <a:spcBef>
                <a:spcPts val="640"/>
              </a:spcBef>
              <a:spcAft>
                <a:spcPts val="0"/>
              </a:spcAft>
              <a:buNone/>
            </a:pPr>
            <a:r>
              <a:rPr lang="zh-CN" sz="2400"/>
              <a:t>Client:     :(</a:t>
            </a:r>
            <a:endParaRPr sz="2400"/>
          </a:p>
          <a:p>
            <a:pPr indent="0" lvl="0" marL="0" rtl="0" algn="l">
              <a:spcBef>
                <a:spcPts val="640"/>
              </a:spcBef>
              <a:spcAft>
                <a:spcPts val="0"/>
              </a:spcAft>
              <a:buNone/>
            </a:pPr>
            <a:r>
              <a:t/>
            </a:r>
            <a:endParaRPr/>
          </a:p>
        </p:txBody>
      </p:sp>
      <p:sp>
        <p:nvSpPr>
          <p:cNvPr id="157" name="Google Shape;157;p21"/>
          <p:cNvSpPr txBox="1"/>
          <p:nvPr>
            <p:ph type="title"/>
          </p:nvPr>
        </p:nvSpPr>
        <p:spPr>
          <a:xfrm>
            <a:off x="1899546" y="-52850"/>
            <a:ext cx="5677500" cy="850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sz="2400">
                <a:solidFill>
                  <a:srgbClr val="FFFFFF"/>
                </a:solidFill>
              </a:rPr>
              <a:t>Front-End: UI and Code Improvements</a:t>
            </a:r>
            <a:endParaRPr sz="2400">
              <a:solidFill>
                <a:srgbClr val="FFFFFF"/>
              </a:solidFill>
            </a:endParaRPr>
          </a:p>
        </p:txBody>
      </p:sp>
      <p:sp>
        <p:nvSpPr>
          <p:cNvPr id="158" name="Google Shape;158;p21"/>
          <p:cNvSpPr txBox="1"/>
          <p:nvPr>
            <p:ph type="title"/>
          </p:nvPr>
        </p:nvSpPr>
        <p:spPr>
          <a:xfrm>
            <a:off x="0" y="398875"/>
            <a:ext cx="9144000" cy="699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zh-CN" sz="2400"/>
              <a:t>Consistent Image Size on Exhibition Page</a:t>
            </a:r>
            <a:r>
              <a:rPr lang="zh-C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NUPowerpointTemplate2010">
  <a:themeElements>
    <a:clrScheme name="ANU2018">
      <a:dk1>
        <a:srgbClr val="000000"/>
      </a:dk1>
      <a:lt1>
        <a:srgbClr val="000000"/>
      </a:lt1>
      <a:dk2>
        <a:srgbClr val="FFFFFF"/>
      </a:dk2>
      <a:lt2>
        <a:srgbClr val="FFFFFF"/>
      </a:lt2>
      <a:accent1>
        <a:srgbClr val="55707D"/>
      </a:accent1>
      <a:accent2>
        <a:srgbClr val="6C4D23"/>
      </a:accent2>
      <a:accent3>
        <a:srgbClr val="AACCDC"/>
      </a:accent3>
      <a:accent4>
        <a:srgbClr val="B6A691"/>
      </a:accent4>
      <a:accent5>
        <a:srgbClr val="E3EEF3"/>
      </a:accent5>
      <a:accent6>
        <a:srgbClr val="DAD2C8"/>
      </a:accent6>
      <a:hlink>
        <a:srgbClr val="00549E"/>
      </a:hlink>
      <a:folHlink>
        <a:srgbClr val="0054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